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drawings/drawing1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drawings/drawing1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504" r:id="rId2"/>
    <p:sldId id="611" r:id="rId3"/>
    <p:sldId id="628" r:id="rId4"/>
    <p:sldId id="624" r:id="rId5"/>
    <p:sldId id="597" r:id="rId6"/>
    <p:sldId id="617" r:id="rId7"/>
    <p:sldId id="585" r:id="rId8"/>
    <p:sldId id="615" r:id="rId9"/>
    <p:sldId id="616" r:id="rId10"/>
    <p:sldId id="627" r:id="rId11"/>
    <p:sldId id="618" r:id="rId12"/>
    <p:sldId id="631" r:id="rId13"/>
    <p:sldId id="620" r:id="rId14"/>
    <p:sldId id="632" r:id="rId15"/>
  </p:sldIdLst>
  <p:sldSz cx="12192000" cy="6858000"/>
  <p:notesSz cx="6669088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3F"/>
    <a:srgbClr val="0000FF"/>
    <a:srgbClr val="FAF4F4"/>
    <a:srgbClr val="FFCCCC"/>
    <a:srgbClr val="F9F1F1"/>
    <a:srgbClr val="E9C2C1"/>
    <a:srgbClr val="006600"/>
    <a:srgbClr val="00B0F0"/>
    <a:srgbClr val="99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5086" autoAdjust="0"/>
  </p:normalViewPr>
  <p:slideViewPr>
    <p:cSldViewPr snapToGrid="0">
      <p:cViewPr varScale="1">
        <p:scale>
          <a:sx n="111" d="100"/>
          <a:sy n="111" d="100"/>
        </p:scale>
        <p:origin x="-660" y="-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9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839436073644688E-3"/>
          <c:y val="6.9181257516851714E-3"/>
          <c:w val="0.99266977380237809"/>
          <c:h val="0.753711083619142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pattFill prst="pct70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00923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4.6598886690220505E-3"/>
                  <c:y val="2.5407220270051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99443345110252E-3"/>
                  <c:y val="1.6168231080941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248608362775631E-3"/>
                  <c:y val="-4.850469324282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#,##0.0">
                  <c:v>7059.1</c:v>
                </c:pt>
                <c:pt idx="3" formatCode="#,##0.0">
                  <c:v>10783.3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34725888"/>
        <c:axId val="34727424"/>
      </c:barChart>
      <c:catAx>
        <c:axId val="3472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4727424"/>
        <c:crosses val="autoZero"/>
        <c:auto val="1"/>
        <c:lblAlgn val="ctr"/>
        <c:lblOffset val="100"/>
        <c:noMultiLvlLbl val="0"/>
      </c:catAx>
      <c:valAx>
        <c:axId val="347274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34725888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>
          <a:bevelB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3680506461330739"/>
          <c:w val="0.96613250409282758"/>
          <c:h val="0.57328196878615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balanced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8793546021268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0807077203939735E-17"/>
                  <c:y val="0.23377337733773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14.5</c:v>
                </c:pt>
                <c:pt idx="1">
                  <c:v>23.4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49760"/>
        <c:axId val="38555648"/>
      </c:barChart>
      <c:catAx>
        <c:axId val="3854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38555648"/>
        <c:crosses val="autoZero"/>
        <c:auto val="1"/>
        <c:lblAlgn val="ctr"/>
        <c:lblOffset val="100"/>
        <c:noMultiLvlLbl val="0"/>
      </c:catAx>
      <c:valAx>
        <c:axId val="3855564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854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1043721165078008"/>
          <c:w val="0.96613250409282758"/>
          <c:h val="0.64056300941423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D3858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8793546021268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0807077203939735E-17"/>
                  <c:y val="0.23377337733773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14.5</c:v>
                </c:pt>
                <c:pt idx="1">
                  <c:v>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89184"/>
        <c:axId val="38590720"/>
      </c:barChart>
      <c:catAx>
        <c:axId val="3858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38590720"/>
        <c:crosses val="autoZero"/>
        <c:auto val="1"/>
        <c:lblAlgn val="ctr"/>
        <c:lblOffset val="100"/>
        <c:noMultiLvlLbl val="0"/>
      </c:catAx>
      <c:valAx>
        <c:axId val="3859072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858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38512421878745E-2"/>
          <c:y val="0.24040860704092182"/>
          <c:w val="0.83055980599041157"/>
          <c:h val="0.58960995684384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 prst="softRound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8000102047822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630160060778882E-3"/>
                  <c:y val="0.180001020478226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24.2</c:v>
                </c:pt>
                <c:pt idx="1">
                  <c:v>37.200000000000003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BA-4FBE-AAA5-86CF7D192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overlap val="1"/>
        <c:axId val="38493568"/>
        <c:axId val="38528128"/>
      </c:barChart>
      <c:catAx>
        <c:axId val="3849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28128"/>
        <c:crosses val="autoZero"/>
        <c:auto val="0"/>
        <c:lblAlgn val="ctr"/>
        <c:lblOffset val="100"/>
        <c:noMultiLvlLbl val="0"/>
      </c:catAx>
      <c:valAx>
        <c:axId val="38528128"/>
        <c:scaling>
          <c:orientation val="minMax"/>
          <c:max val="5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38493568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0"/>
      <c:rotY val="1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30103311215758E-4"/>
          <c:y val="3.2829163577599046E-2"/>
          <c:w val="0.87122141583004375"/>
          <c:h val="0.849976767366578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2E-45F4-B439-3EB8C52698D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2E-45F4-B439-3EB8C52698DA}"/>
              </c:ext>
            </c:extLst>
          </c:dPt>
          <c:dPt>
            <c:idx val="1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2E-45F4-B439-3EB8C52698DA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2E-45F4-B439-3EB8C52698DA}"/>
              </c:ext>
            </c:extLst>
          </c:dPt>
          <c:dPt>
            <c:idx val="14"/>
            <c:bubble3D val="0"/>
            <c:explosion val="45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A2E-45F4-B439-3EB8C52698DA}"/>
              </c:ext>
            </c:extLst>
          </c:dPt>
          <c:dLbls>
            <c:dLbl>
              <c:idx val="0"/>
              <c:layout>
                <c:manualLayout>
                  <c:x val="0.11987754168435433"/>
                  <c:y val="-9.4363718816693212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A2E-45F4-B439-3EB8C52698DA}"/>
                </c:ext>
              </c:extLst>
            </c:dLbl>
            <c:dLbl>
              <c:idx val="1"/>
              <c:layout>
                <c:manualLayout>
                  <c:x val="-0.12953901637220358"/>
                  <c:y val="-8.254273171453880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A2E-45F4-B439-3EB8C52698DA}"/>
                </c:ext>
              </c:extLst>
            </c:dLbl>
            <c:dLbl>
              <c:idx val="2"/>
              <c:layout>
                <c:manualLayout>
                  <c:x val="2.516603946538316E-2"/>
                  <c:y val="-5.31074529401714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A2E-45F4-B439-3EB8C52698DA}"/>
                </c:ext>
              </c:extLst>
            </c:dLbl>
            <c:dLbl>
              <c:idx val="3"/>
              <c:layout>
                <c:manualLayout>
                  <c:x val="0.15902117904286858"/>
                  <c:y val="-0.1164594221664106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A2E-45F4-B439-3EB8C52698DA}"/>
                </c:ext>
              </c:extLst>
            </c:dLbl>
            <c:dLbl>
              <c:idx val="4"/>
              <c:layout>
                <c:manualLayout>
                  <c:x val="0.19548056784336296"/>
                  <c:y val="-4.0191553103595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A2E-45F4-B439-3EB8C52698DA}"/>
                </c:ext>
              </c:extLst>
            </c:dLbl>
            <c:dLbl>
              <c:idx val="5"/>
              <c:layout>
                <c:manualLayout>
                  <c:x val="0.23287158630569607"/>
                  <c:y val="7.58125718172318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A2E-45F4-B439-3EB8C52698DA}"/>
                </c:ext>
              </c:extLst>
            </c:dLbl>
            <c:dLbl>
              <c:idx val="6"/>
              <c:layout>
                <c:manualLayout>
                  <c:x val="0.20493100881425852"/>
                  <c:y val="6.95130896316802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A2E-45F4-B439-3EB8C52698DA}"/>
                </c:ext>
              </c:extLst>
            </c:dLbl>
            <c:dLbl>
              <c:idx val="7"/>
              <c:layout>
                <c:manualLayout>
                  <c:x val="0.23779630352051534"/>
                  <c:y val="-2.16523876105970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A2E-45F4-B439-3EB8C52698DA}"/>
                </c:ext>
              </c:extLst>
            </c:dLbl>
            <c:dLbl>
              <c:idx val="8"/>
              <c:layout>
                <c:manualLayout>
                  <c:x val="0.14594432608084376"/>
                  <c:y val="-4.65565232491284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A2E-45F4-B439-3EB8C52698DA}"/>
                </c:ext>
              </c:extLst>
            </c:dLbl>
            <c:dLbl>
              <c:idx val="9"/>
              <c:layout>
                <c:manualLayout>
                  <c:x val="0.23287975535280395"/>
                  <c:y val="4.646034293697579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A2E-45F4-B439-3EB8C52698DA}"/>
                </c:ext>
              </c:extLst>
            </c:dLbl>
            <c:dLbl>
              <c:idx val="10"/>
              <c:layout>
                <c:manualLayout>
                  <c:x val="0.34154406169035068"/>
                  <c:y val="0.1241499080132151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A2E-45F4-B439-3EB8C52698DA}"/>
                </c:ext>
              </c:extLst>
            </c:dLbl>
            <c:dLbl>
              <c:idx val="11"/>
              <c:layout>
                <c:manualLayout>
                  <c:x val="0.12804866688317029"/>
                  <c:y val="0.199802124600117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A2E-45F4-B439-3EB8C52698DA}"/>
                </c:ext>
              </c:extLst>
            </c:dLbl>
            <c:dLbl>
              <c:idx val="12"/>
              <c:layout>
                <c:manualLayout>
                  <c:x val="5.8367125002758848E-2"/>
                  <c:y val="0.20985969655932166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2A2E-45F4-B439-3EB8C52698DA}"/>
                </c:ext>
              </c:extLst>
            </c:dLbl>
            <c:dLbl>
              <c:idx val="13"/>
              <c:layout>
                <c:manualLayout>
                  <c:x val="-9.6084547057867523E-2"/>
                  <c:y val="0.20985969655932166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A2E-45F4-B439-3EB8C52698DA}"/>
                </c:ext>
              </c:extLst>
            </c:dLbl>
            <c:dLbl>
              <c:idx val="14"/>
              <c:layout>
                <c:manualLayout>
                  <c:x val="-0.21759969605412094"/>
                  <c:y val="-1.25067231843627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A2E-45F4-B439-3EB8C5269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5"/>
                <c:pt idx="0">
                  <c:v>Образование</c:v>
                </c:pt>
                <c:pt idx="1">
                  <c:v>Социальная поддержка</c:v>
                </c:pt>
                <c:pt idx="2">
                  <c:v>Физкультура и спорт</c:v>
                </c:pt>
                <c:pt idx="3">
                  <c:v>Культура</c:v>
                </c:pt>
                <c:pt idx="4">
                  <c:v>Молодежная политика</c:v>
                </c:pt>
                <c:pt idx="5">
                  <c:v>Патриотизм</c:v>
                </c:pt>
                <c:pt idx="6">
                  <c:v>Транспорт</c:v>
                </c:pt>
                <c:pt idx="7">
                  <c:v>Жилье</c:v>
                </c:pt>
                <c:pt idx="8">
                  <c:v>Муниципальное управление</c:v>
                </c:pt>
                <c:pt idx="9">
                  <c:v>Благоустройство и охрана окружающей среды</c:v>
                </c:pt>
                <c:pt idx="10">
                  <c:v>Городская среда</c:v>
                </c:pt>
                <c:pt idx="11">
                  <c:v>Защита населения от ЧС</c:v>
                </c:pt>
                <c:pt idx="12">
                  <c:v>Туризм</c:v>
                </c:pt>
                <c:pt idx="13">
                  <c:v>Предпринимательство</c:v>
                </c:pt>
                <c:pt idx="14">
                  <c:v>Непрограммные расходы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6351.3</c:v>
                </c:pt>
                <c:pt idx="1">
                  <c:v>299.5</c:v>
                </c:pt>
                <c:pt idx="2">
                  <c:v>624.20000000000005</c:v>
                </c:pt>
                <c:pt idx="3">
                  <c:v>344.2</c:v>
                </c:pt>
                <c:pt idx="4">
                  <c:v>19.3</c:v>
                </c:pt>
                <c:pt idx="5">
                  <c:v>18.600000000000001</c:v>
                </c:pt>
                <c:pt idx="6">
                  <c:v>1046.3</c:v>
                </c:pt>
                <c:pt idx="7">
                  <c:v>907.1</c:v>
                </c:pt>
                <c:pt idx="8">
                  <c:v>588.29999999999995</c:v>
                </c:pt>
                <c:pt idx="9">
                  <c:v>314.3</c:v>
                </c:pt>
                <c:pt idx="10">
                  <c:v>159.9</c:v>
                </c:pt>
                <c:pt idx="11">
                  <c:v>25.3</c:v>
                </c:pt>
                <c:pt idx="12" formatCode="#,##0.00">
                  <c:v>0.05</c:v>
                </c:pt>
                <c:pt idx="13" formatCode="#,##0.00">
                  <c:v>0.04</c:v>
                </c:pt>
                <c:pt idx="14">
                  <c:v>83.6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A2E-45F4-B439-3EB8C5269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0"/>
      <c:rotY val="0"/>
      <c:depthPercent val="13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</c:spPr>
    </c:sideWall>
    <c:backWall>
      <c:thickness val="0"/>
      <c:spPr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0.10692287356978351"/>
          <c:y val="3.1755436548482376E-2"/>
          <c:w val="0.81578246758009509"/>
          <c:h val="0.8119931003875376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rgbClr val="4F81BD">
                    <a:tint val="60000"/>
                    <a:satMod val="160000"/>
                  </a:srgbClr>
                </a:gs>
                <a:gs pos="46000">
                  <a:srgbClr val="4F81BD">
                    <a:tint val="86000"/>
                    <a:satMod val="160000"/>
                  </a:srgbClr>
                </a:gs>
                <a:gs pos="100000">
                  <a:srgbClr val="4F81BD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4F81BD"/>
              </a:contourClr>
            </a:sp3d>
          </c:spPr>
          <c:invertIfNegative val="0"/>
          <c:dLbls>
            <c:dLbl>
              <c:idx val="0"/>
              <c:layout>
                <c:manualLayout>
                  <c:x val="-4.137145297897141E-3"/>
                  <c:y val="4.7232316425279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1.2672241475793173E-2"/>
                  <c:y val="-6.6605004319711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5.6970312232040516E-3"/>
                  <c:y val="-2.7408412573140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3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105.4</c:v>
                </c:pt>
                <c:pt idx="1">
                  <c:v>85.9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42F-4315-A177-DA32855D9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gapDepth val="134"/>
        <c:shape val="cylinder"/>
        <c:axId val="38706176"/>
        <c:axId val="34190080"/>
        <c:axId val="0"/>
      </c:bar3DChart>
      <c:catAx>
        <c:axId val="38706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ysClr val="windowText" lastClr="000000"/>
                </a:solidFill>
              </a:defRPr>
            </a:pPr>
            <a:endParaRPr lang="ru-RU"/>
          </a:p>
        </c:txPr>
        <c:crossAx val="34190080"/>
        <c:crosses val="autoZero"/>
        <c:auto val="1"/>
        <c:lblAlgn val="ctr"/>
        <c:lblOffset val="100"/>
        <c:noMultiLvlLbl val="0"/>
      </c:catAx>
      <c:valAx>
        <c:axId val="34190080"/>
        <c:scaling>
          <c:orientation val="minMax"/>
          <c:max val="2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38706176"/>
        <c:crosses val="autoZero"/>
        <c:crossBetween val="between"/>
        <c:majorUnit val="3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0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22786261673205"/>
          <c:y val="0.40177749751629938"/>
          <c:w val="0.61541510104634967"/>
          <c:h val="0.597757849815263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2E-45F4-B439-3EB8C52698D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2E-45F4-B439-3EB8C52698DA}"/>
              </c:ext>
            </c:extLst>
          </c:dPt>
          <c:dPt>
            <c:idx val="1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2E-45F4-B439-3EB8C52698DA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2E-45F4-B439-3EB8C52698DA}"/>
              </c:ext>
            </c:extLst>
          </c:dPt>
          <c:dPt>
            <c:idx val="1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A2E-45F4-B439-3EB8C52698DA}"/>
              </c:ext>
            </c:extLst>
          </c:dPt>
          <c:dLbls>
            <c:dLbl>
              <c:idx val="0"/>
              <c:layout>
                <c:manualLayout>
                  <c:x val="1.4441357843945049E-2"/>
                  <c:y val="-7.9772705898495638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6039737588642822"/>
                  <c:y val="0.350271791446944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24053631036121736"/>
                  <c:y val="0.238716088028292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0.27660501901896722"/>
                  <c:y val="1.2776717405337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32303720921681078"/>
                  <c:y val="-0.219878862045755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0.13800540198592609"/>
                  <c:y val="-0.276735377597176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1.1832378412757213E-2"/>
                  <c:y val="-0.176452630457678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0.25982374258954855"/>
                  <c:y val="-0.298884915660862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0.35791782825593416"/>
                  <c:y val="-0.202890563053662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0.26276298335619069"/>
                  <c:y val="-4.74654764380392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0.28270608647807949"/>
                  <c:y val="0.13665663119757784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20359504785044141"/>
                  <c:y val="0.276926753440128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5.6205031684659748E-2"/>
                  <c:y val="0.30157566657798163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3"/>
              <c:layout>
                <c:manualLayout>
                  <c:x val="-9.6084547057867523E-2"/>
                  <c:y val="0.20985969655932166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-0.21759969605412094"/>
                  <c:y val="-1.25067231843627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A2E-45F4-B439-3EB8C5269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3"/>
                <c:pt idx="0">
                  <c:v>Сусидии на мун.задание</c:v>
                </c:pt>
                <c:pt idx="1">
                  <c:v>Капитальный ремонт школ № 12, 29, 35, 43 и 3</c:v>
                </c:pt>
                <c:pt idx="2">
                  <c:v>Разработка ПСД на ремонт школ № 11, 48, 19, 32, 7 и Петровского Дворца</c:v>
                </c:pt>
                <c:pt idx="3">
                  <c:v>Подгототовка к функционированию здания д/сада по Ключевскому шоссе</c:v>
                </c:pt>
                <c:pt idx="4">
                  <c:v>Организация бесплатного горячего питания начальной школы</c:v>
                </c:pt>
                <c:pt idx="5">
                  <c:v>Отдых детей в период каникул</c:v>
                </c:pt>
                <c:pt idx="6">
                  <c:v>"Кванториум" - Университетский лицей и школа  № 55</c:v>
                </c:pt>
                <c:pt idx="7">
                  <c:v>Выплата стипендий и поощрений</c:v>
                </c:pt>
                <c:pt idx="8">
                  <c:v>Компенсация род.платы</c:v>
                </c:pt>
                <c:pt idx="9">
                  <c:v>Питание отдельных категорий обучающихся</c:v>
                </c:pt>
                <c:pt idx="10">
                  <c:v>Завершение строительства конькобежной дорожки в СК "ЛУМИ"</c:v>
                </c:pt>
                <c:pt idx="11">
                  <c:v>Благоустройство трассы "Фонтаны"</c:v>
                </c:pt>
                <c:pt idx="12">
                  <c:v>Прочие расходы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7"/>
                <c:pt idx="0">
                  <c:v>5868.9</c:v>
                </c:pt>
                <c:pt idx="1">
                  <c:v>496.1</c:v>
                </c:pt>
                <c:pt idx="2">
                  <c:v>9</c:v>
                </c:pt>
                <c:pt idx="3">
                  <c:v>18.3</c:v>
                </c:pt>
                <c:pt idx="4">
                  <c:v>203.5</c:v>
                </c:pt>
                <c:pt idx="5">
                  <c:v>7.3</c:v>
                </c:pt>
                <c:pt idx="6">
                  <c:v>42.4</c:v>
                </c:pt>
                <c:pt idx="7">
                  <c:v>0.2</c:v>
                </c:pt>
                <c:pt idx="8">
                  <c:v>151.6</c:v>
                </c:pt>
                <c:pt idx="9">
                  <c:v>77.5</c:v>
                </c:pt>
                <c:pt idx="10">
                  <c:v>316.10000000000002</c:v>
                </c:pt>
                <c:pt idx="11">
                  <c:v>37.200000000000003</c:v>
                </c:pt>
                <c:pt idx="12">
                  <c:v>166.40000000000043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A2E-45F4-B439-3EB8C5269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80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25311364939458"/>
          <c:y val="0.18577953004492695"/>
          <c:w val="0.61541510104634967"/>
          <c:h val="0.597757849815263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2E-45F4-B439-3EB8C52698D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2E-45F4-B439-3EB8C52698DA}"/>
              </c:ext>
            </c:extLst>
          </c:dPt>
          <c:dPt>
            <c:idx val="1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2E-45F4-B439-3EB8C52698DA}"/>
              </c:ext>
            </c:extLst>
          </c:dPt>
          <c:dPt>
            <c:idx val="13"/>
            <c:bubble3D val="0"/>
            <c:spPr>
              <a:solidFill>
                <a:srgbClr val="F79646">
                  <a:lumMod val="20000"/>
                  <a:lumOff val="8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2E-45F4-B439-3EB8C52698DA}"/>
              </c:ext>
            </c:extLst>
          </c:dPt>
          <c:dPt>
            <c:idx val="1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A2E-45F4-B439-3EB8C52698DA}"/>
              </c:ext>
            </c:extLst>
          </c:dPt>
          <c:dLbls>
            <c:dLbl>
              <c:idx val="0"/>
              <c:layout>
                <c:manualLayout>
                  <c:x val="8.9030965575192675E-2"/>
                  <c:y val="0.13397526830114356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0850889390371622"/>
                  <c:y val="0.116802436071805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A2E-45F4-B439-3EB8C52698DA}"/>
                </c:ext>
              </c:extLst>
            </c:dLbl>
            <c:dLbl>
              <c:idx val="2"/>
              <c:layout>
                <c:manualLayout>
                  <c:x val="-0.13417351930564766"/>
                  <c:y val="1.84285685686430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A2E-45F4-B439-3EB8C52698DA}"/>
                </c:ext>
              </c:extLst>
            </c:dLbl>
            <c:dLbl>
              <c:idx val="3"/>
              <c:layout>
                <c:manualLayout>
                  <c:x val="-0.13189709942023814"/>
                  <c:y val="-5.36928268364745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A2E-45F4-B439-3EB8C52698DA}"/>
                </c:ext>
              </c:extLst>
            </c:dLbl>
            <c:dLbl>
              <c:idx val="4"/>
              <c:layout>
                <c:manualLayout>
                  <c:x val="-0.12904331803008987"/>
                  <c:y val="-1.63114622968171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A2E-45F4-B439-3EB8C52698DA}"/>
                </c:ext>
              </c:extLst>
            </c:dLbl>
            <c:dLbl>
              <c:idx val="5"/>
              <c:layout>
                <c:manualLayout>
                  <c:x val="-0.18881287392733159"/>
                  <c:y val="-2.0458864625138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A2E-45F4-B439-3EB8C52698DA}"/>
                </c:ext>
              </c:extLst>
            </c:dLbl>
            <c:dLbl>
              <c:idx val="6"/>
              <c:layout>
                <c:manualLayout>
                  <c:x val="-2.8164993115583296E-2"/>
                  <c:y val="-1.65846487295502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A2E-45F4-B439-3EB8C52698DA}"/>
                </c:ext>
              </c:extLst>
            </c:dLbl>
            <c:dLbl>
              <c:idx val="7"/>
              <c:layout>
                <c:manualLayout>
                  <c:x val="0.13010253763276847"/>
                  <c:y val="-5.81267028753846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A2E-45F4-B439-3EB8C52698DA}"/>
                </c:ext>
              </c:extLst>
            </c:dLbl>
            <c:dLbl>
              <c:idx val="8"/>
              <c:layout>
                <c:manualLayout>
                  <c:x val="0.24873581408397771"/>
                  <c:y val="-0.144525854859969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0.32978560591719364"/>
                  <c:y val="9.45102814298599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A2E-45F4-B439-3EB8C52698DA}"/>
                </c:ext>
              </c:extLst>
            </c:dLbl>
            <c:dLbl>
              <c:idx val="10"/>
              <c:layout>
                <c:manualLayout>
                  <c:x val="0.19352795032324754"/>
                  <c:y val="0.2120281045414675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21440514826350632"/>
                  <c:y val="-7.16538603882684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6.7022622561003012E-2"/>
                  <c:y val="-5.8008357520608123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3"/>
              <c:layout>
                <c:manualLayout>
                  <c:x val="7.147204286724039E-2"/>
                  <c:y val="0.12516846053775918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-0.21759969605412094"/>
                  <c:y val="-1.25067231843627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A2E-45F4-B439-3EB8C5269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4"/>
                <c:pt idx="0">
                  <c:v>Современная городская среда</c:v>
                </c:pt>
                <c:pt idx="1">
                  <c:v>Ремонт источников противопожарного водоснабжения</c:v>
                </c:pt>
                <c:pt idx="2">
                  <c:v>Ремонт проезжих частей дорог, проездов, тротуаров</c:v>
                </c:pt>
                <c:pt idx="3">
                  <c:v>Электроэнергия для наружного освещения</c:v>
                </c:pt>
                <c:pt idx="4">
                  <c:v>Транспортная реформа</c:v>
                </c:pt>
                <c:pt idx="5">
                  <c:v>Приобретение  27 троллейбусов в лизинг</c:v>
                </c:pt>
                <c:pt idx="6">
                  <c:v>Благоустройство Почтовой площади и Каменного бора</c:v>
                </c:pt>
                <c:pt idx="7">
                  <c:v>Ремонт лестничных спусков</c:v>
                </c:pt>
                <c:pt idx="8">
                  <c:v>Благоустройство кладбища в д.Вилга</c:v>
                </c:pt>
                <c:pt idx="9">
                  <c:v>Приобретение 21 квартиры для детей-сирот</c:v>
                </c:pt>
                <c:pt idx="10">
                  <c:v>Оплата собственникам выкупной стоимости жилых помещений</c:v>
                </c:pt>
                <c:pt idx="11">
                  <c:v>Текущее содержание объектов ДМХ и внешнего благоустройства</c:v>
                </c:pt>
                <c:pt idx="12">
                  <c:v>Уборка несанкционированных свалок, вкл.шины, контейнерных площадок</c:v>
                </c:pt>
                <c:pt idx="13">
                  <c:v>Прочие расходы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8"/>
                <c:pt idx="0">
                  <c:v>61</c:v>
                </c:pt>
                <c:pt idx="1">
                  <c:v>1.2</c:v>
                </c:pt>
                <c:pt idx="2">
                  <c:v>115.5</c:v>
                </c:pt>
                <c:pt idx="3">
                  <c:v>65.7</c:v>
                </c:pt>
                <c:pt idx="4">
                  <c:v>258.89999999999998</c:v>
                </c:pt>
                <c:pt idx="5">
                  <c:v>91</c:v>
                </c:pt>
                <c:pt idx="6">
                  <c:v>18.8</c:v>
                </c:pt>
                <c:pt idx="7">
                  <c:v>5.7</c:v>
                </c:pt>
                <c:pt idx="8">
                  <c:v>60</c:v>
                </c:pt>
                <c:pt idx="9">
                  <c:v>80.599999999999994</c:v>
                </c:pt>
                <c:pt idx="10">
                  <c:v>280.3</c:v>
                </c:pt>
                <c:pt idx="11">
                  <c:v>292.89999999999998</c:v>
                </c:pt>
                <c:pt idx="12">
                  <c:v>7.4</c:v>
                </c:pt>
                <c:pt idx="13">
                  <c:v>290.20000000000005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A2E-45F4-B439-3EB8C5269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51842945136294E-2"/>
          <c:y val="0.24008859759604401"/>
          <c:w val="0.88077425296360423"/>
          <c:h val="0.560880480272740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pattFill prst="pct70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00923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4.6598886690220505E-3"/>
                  <c:y val="2.5407220270051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99443345110252E-3"/>
                  <c:y val="1.6168231080941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248608362775631E-3"/>
                  <c:y val="-4.850469324282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#,##0.0">
                  <c:v>7042.5</c:v>
                </c:pt>
                <c:pt idx="3" formatCode="#,##0.0">
                  <c:v>10782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36155776"/>
        <c:axId val="36157312"/>
      </c:barChart>
      <c:catAx>
        <c:axId val="3615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6157312"/>
        <c:crosses val="autoZero"/>
        <c:auto val="1"/>
        <c:lblAlgn val="ctr"/>
        <c:lblOffset val="100"/>
        <c:noMultiLvlLbl val="0"/>
      </c:catAx>
      <c:valAx>
        <c:axId val="361573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36155776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>
          <a:bevelB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2991772782728792"/>
          <c:w val="0.99266977380237809"/>
          <c:h val="0.509612911669761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pattFill prst="pct70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4.6598886690220505E-3"/>
                  <c:y val="2.5407220270051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99443345110252E-3"/>
                  <c:y val="1.6168231080941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248608362775631E-3"/>
                  <c:y val="-4.850469324282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#,##0.0">
                  <c:v>2237.6999999999998</c:v>
                </c:pt>
                <c:pt idx="3" formatCode="#,##0.0">
                  <c:v>2171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37883904"/>
        <c:axId val="37885440"/>
      </c:barChart>
      <c:catAx>
        <c:axId val="3788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7885440"/>
        <c:crosses val="autoZero"/>
        <c:auto val="1"/>
        <c:lblAlgn val="ctr"/>
        <c:lblOffset val="100"/>
        <c:noMultiLvlLbl val="0"/>
      </c:catAx>
      <c:valAx>
        <c:axId val="37885440"/>
        <c:scaling>
          <c:orientation val="minMax"/>
          <c:max val="225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37883904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B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334665256392E-4"/>
          <c:y val="0.15654673853220596"/>
          <c:w val="0.67470739043191741"/>
          <c:h val="0.6274319243663859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долга к объему налоговых и неналоговых доходов, % </c:v>
                </c:pt>
              </c:strCache>
            </c:strRef>
          </c:tx>
          <c:spPr>
            <a:ln w="60325"/>
          </c:spPr>
          <c:dLbls>
            <c:dLbl>
              <c:idx val="0"/>
              <c:layout>
                <c:manualLayout>
                  <c:x val="-1.0028214364193161E-2"/>
                  <c:y val="-0.14563095774619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E3-4E30-AD0F-952FAF989FE0}"/>
                </c:ext>
              </c:extLst>
            </c:dLbl>
            <c:dLbl>
              <c:idx val="1"/>
              <c:layout>
                <c:manualLayout>
                  <c:x val="-1.289341846824835E-2"/>
                  <c:y val="-0.12483269780256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E3-4E30-AD0F-952FAF989FE0}"/>
                </c:ext>
              </c:extLst>
            </c:dLbl>
            <c:dLbl>
              <c:idx val="2"/>
              <c:layout>
                <c:manualLayout>
                  <c:x val="-2.2905422078650425E-2"/>
                  <c:y val="-0.19131839289319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BE3-4E30-AD0F-952FAF989FE0}"/>
                </c:ext>
              </c:extLst>
            </c:dLbl>
            <c:dLbl>
              <c:idx val="3"/>
              <c:layout>
                <c:manualLayout>
                  <c:x val="-5.6899297844179731E-3"/>
                  <c:y val="-0.11912451376096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E3-4E30-AD0F-952FAF989FE0}"/>
                </c:ext>
              </c:extLst>
            </c:dLbl>
            <c:dLbl>
              <c:idx val="4"/>
              <c:layout>
                <c:manualLayout>
                  <c:x val="-4.3139960069093928E-3"/>
                  <c:y val="-0.10901776700989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BE3-4E30-AD0F-952FAF989FE0}"/>
                </c:ext>
              </c:extLst>
            </c:dLbl>
            <c:dLbl>
              <c:idx val="5"/>
              <c:layout>
                <c:manualLayout>
                  <c:x val="-8.5956123121655667E-3"/>
                  <c:y val="-0.19234667604905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E3-4E30-AD0F-952FAF989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88.1</c:v>
                </c:pt>
                <c:pt idx="1">
                  <c:v>83.5</c:v>
                </c:pt>
                <c:pt idx="2">
                  <c:v>83</c:v>
                </c:pt>
                <c:pt idx="3">
                  <c:v>72.099999999999994</c:v>
                </c:pt>
                <c:pt idx="4">
                  <c:v>69.5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1DA-41C3-98CF-C2997481F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12800"/>
        <c:axId val="36014336"/>
      </c:lineChart>
      <c:catAx>
        <c:axId val="36012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014336"/>
        <c:crossesAt val="0"/>
        <c:auto val="1"/>
        <c:lblAlgn val="ctr"/>
        <c:lblOffset val="100"/>
        <c:noMultiLvlLbl val="0"/>
      </c:catAx>
      <c:valAx>
        <c:axId val="36014336"/>
        <c:scaling>
          <c:orientation val="minMax"/>
          <c:max val="90"/>
          <c:min val="5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none"/>
        <c:tickLblPos val="nextTo"/>
        <c:crossAx val="36012800"/>
        <c:crosses val="autoZero"/>
        <c:crossBetween val="between"/>
        <c:majorUnit val="20"/>
        <c:minorUnit val="2"/>
      </c:valAx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809844038401594E-2"/>
          <c:y val="0.15585428287452985"/>
          <c:w val="0.94788340060915099"/>
          <c:h val="0.65579154990390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pattFill prst="pct70">
              <a:fgClr>
                <a:schemeClr val="tx2">
                  <a:lumMod val="60000"/>
                  <a:lumOff val="40000"/>
                </a:schemeClr>
              </a:fgClr>
              <a:bgClr>
                <a:schemeClr val="bg1"/>
              </a:bgClr>
            </a:pattFill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solidFill>
                <a:srgbClr val="00923F"/>
              </a:solidFill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4.6598886690220505E-3"/>
                  <c:y val="2.5407220270051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336317762541911E-3"/>
                  <c:y val="-1.5681765947914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248608362775631E-3"/>
                  <c:y val="-4.850469324282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036704603383418E-3"/>
                  <c:y val="-6.8250129379674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2540.9</c:v>
                </c:pt>
                <c:pt idx="1">
                  <c:v>2588</c:v>
                </c:pt>
                <c:pt idx="2">
                  <c:v>2637.1</c:v>
                </c:pt>
                <c:pt idx="3">
                  <c:v>2956.2</c:v>
                </c:pt>
                <c:pt idx="4">
                  <c:v>3122.5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38039552"/>
        <c:axId val="38041088"/>
      </c:barChart>
      <c:catAx>
        <c:axId val="3803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8041088"/>
        <c:crosses val="autoZero"/>
        <c:auto val="1"/>
        <c:lblAlgn val="ctr"/>
        <c:lblOffset val="100"/>
        <c:noMultiLvlLbl val="0"/>
      </c:catAx>
      <c:valAx>
        <c:axId val="38041088"/>
        <c:scaling>
          <c:orientation val="minMax"/>
          <c:max val="32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38039552"/>
        <c:crosses val="autoZero"/>
        <c:crossBetween val="between"/>
        <c:majorUnit val="500"/>
      </c:valAx>
      <c:spPr>
        <a:noFill/>
        <a:ln>
          <a:noFill/>
        </a:ln>
        <a:scene3d>
          <a:camera prst="orthographicFront"/>
          <a:lightRig rig="threePt" dir="t"/>
        </a:scene3d>
        <a:sp3d>
          <a:bevelB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94236768387101E-2"/>
          <c:y val="0.14040804010857386"/>
          <c:w val="0.91560576323161291"/>
          <c:h val="0.677610455744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D0D45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 prst="softRound"/>
            </a:sp3d>
          </c:spPr>
          <c:invertIfNegative val="0"/>
          <c:dLbls>
            <c:dLbl>
              <c:idx val="0"/>
              <c:layout>
                <c:manualLayout>
                  <c:x val="0"/>
                  <c:y val="0.18000102047822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630160060778882E-3"/>
                  <c:y val="0.180001020478226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27.3</c:v>
                </c:pt>
                <c:pt idx="1">
                  <c:v>32.700000000000003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BA-4FBE-AAA5-86CF7D192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overlap val="1"/>
        <c:axId val="37679488"/>
        <c:axId val="37681024"/>
      </c:barChart>
      <c:catAx>
        <c:axId val="3767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81024"/>
        <c:crosses val="autoZero"/>
        <c:auto val="0"/>
        <c:lblAlgn val="ctr"/>
        <c:lblOffset val="100"/>
        <c:noMultiLvlLbl val="0"/>
      </c:catAx>
      <c:valAx>
        <c:axId val="37681024"/>
        <c:scaling>
          <c:orientation val="minMax"/>
          <c:max val="5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37679488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НДФЛ</a:t>
            </a:r>
            <a:endParaRPr lang="ru-RU" sz="1800" dirty="0"/>
          </a:p>
        </c:rich>
      </c:tx>
      <c:layout>
        <c:manualLayout>
          <c:xMode val="edge"/>
          <c:yMode val="edge"/>
          <c:x val="0.40409930387756782"/>
          <c:y val="4.682804129640851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4382593153238678E-3"/>
          <c:y val="6.5046321443452362E-2"/>
          <c:w val="0.9428807511838343"/>
          <c:h val="0.75945183294972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balanced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-1.2839193981686793E-2"/>
                  <c:y val="0.31435600336083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460834612940301E-17"/>
                  <c:y val="0.24886516932732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1912</c:v>
                </c:pt>
                <c:pt idx="1">
                  <c:v>2132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37717888"/>
        <c:axId val="37719424"/>
      </c:barChart>
      <c:catAx>
        <c:axId val="3771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37719424"/>
        <c:crosses val="autoZero"/>
        <c:auto val="1"/>
        <c:lblAlgn val="ctr"/>
        <c:lblOffset val="100"/>
        <c:noMultiLvlLbl val="0"/>
      </c:catAx>
      <c:valAx>
        <c:axId val="37719424"/>
        <c:scaling>
          <c:orientation val="minMax"/>
          <c:max val="2300"/>
          <c:min val="1100"/>
        </c:scaling>
        <c:delete val="1"/>
        <c:axPos val="l"/>
        <c:numFmt formatCode="General" sourceLinked="1"/>
        <c:majorTickMark val="out"/>
        <c:minorTickMark val="none"/>
        <c:tickLblPos val="nextTo"/>
        <c:crossAx val="37717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19677889801462E-2"/>
          <c:y val="0.13356121361913878"/>
          <c:w val="0.94848030534323358"/>
          <c:h val="0.71396496804331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balanced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-4.4220492821322524E-3"/>
                  <c:y val="0.25157976958526868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33398932322968E-3"/>
                  <c:y val="0.2198897483216442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163.9</c:v>
                </c:pt>
                <c:pt idx="1">
                  <c:v>206.1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96640"/>
        <c:axId val="37698176"/>
      </c:barChart>
      <c:catAx>
        <c:axId val="3769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37698176"/>
        <c:crosses val="autoZero"/>
        <c:auto val="1"/>
        <c:lblAlgn val="ctr"/>
        <c:lblOffset val="100"/>
        <c:noMultiLvlLbl val="0"/>
      </c:catAx>
      <c:valAx>
        <c:axId val="37698176"/>
        <c:scaling>
          <c:orientation val="minMax"/>
          <c:max val="22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769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5278060000564445"/>
          <c:w val="0.96613250409282758"/>
          <c:h val="0.57328196878615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balanced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2.0201769300984934E-17"/>
                  <c:y val="0.10542720938760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807077203939735E-17"/>
                  <c:y val="0.14668133480014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14.7</c:v>
                </c:pt>
                <c:pt idx="1">
                  <c:v>94.6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65120"/>
        <c:axId val="37766656"/>
      </c:barChart>
      <c:catAx>
        <c:axId val="3776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37766656"/>
        <c:crosses val="autoZero"/>
        <c:auto val="1"/>
        <c:lblAlgn val="ctr"/>
        <c:lblOffset val="100"/>
        <c:noMultiLvlLbl val="0"/>
      </c:catAx>
      <c:valAx>
        <c:axId val="3776665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776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0.24436</cdr:x>
      <cdr:y>0.28548</cdr:y>
    </cdr:from>
    <cdr:to>
      <cdr:x>0.75995</cdr:x>
      <cdr:y>0.36036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>
          <a:off x="1355299" y="623836"/>
          <a:ext cx="2859545" cy="1636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>
              <a:lumMod val="65000"/>
              <a:lumOff val="35000"/>
            </a:schemeClr>
          </a:solidFill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0.0859</cdr:x>
      <cdr:y>0.03322</cdr:y>
    </cdr:from>
    <cdr:to>
      <cdr:x>0.9913</cdr:x>
      <cdr:y>0.28429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654" y="105473"/>
          <a:ext cx="3042435" cy="797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Доходы от аренды земель, находящихся в собственности городского округа</a:t>
          </a:r>
          <a:endParaRPr lang="ru-RU" sz="14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0.12607</cdr:x>
      <cdr:y>0.13147</cdr:y>
    </cdr:from>
    <cdr:to>
      <cdr:x>0.23239</cdr:x>
      <cdr:y>0.29843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1084249" y="720080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63500">
            <a:srgbClr val="FF5050">
              <a:alpha val="40000"/>
            </a:srgbClr>
          </a:glow>
          <a:softEdge rad="3175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0.16148</cdr:x>
      <cdr:y>0.44807</cdr:y>
    </cdr:from>
    <cdr:to>
      <cdr:x>0.34957</cdr:x>
      <cdr:y>0.66267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1897166" y="2729966"/>
          <a:ext cx="2209678" cy="130749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0.51688</cdr:x>
      <cdr:y>0.47752</cdr:y>
    </cdr:from>
    <cdr:to>
      <cdr:x>0.60254</cdr:x>
      <cdr:y>0.68932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6072448" y="2909397"/>
          <a:ext cx="1006332" cy="129043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0.54701</cdr:x>
      <cdr:y>0.67476</cdr:y>
    </cdr:from>
    <cdr:to>
      <cdr:x>0.63248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283586" y="668417"/>
          <a:ext cx="981807" cy="322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8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0.2892</cdr:x>
      <cdr:y>0.67476</cdr:y>
    </cdr:from>
    <cdr:to>
      <cdr:x>0.36956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78373" y="668417"/>
          <a:ext cx="716442" cy="322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8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0.16864</cdr:x>
      <cdr:y>0.67476</cdr:y>
    </cdr:from>
    <cdr:to>
      <cdr:x>0.24901</cdr:x>
      <cdr:y>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503480" y="668417"/>
          <a:ext cx="716531" cy="322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8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0.03588</cdr:x>
      <cdr:y>0.67476</cdr:y>
    </cdr:from>
    <cdr:to>
      <cdr:x>0.11625</cdr:x>
      <cdr:y>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2159" y="728204"/>
          <a:ext cx="923223" cy="3510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8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0.42195</cdr:x>
      <cdr:y>0.67476</cdr:y>
    </cdr:from>
    <cdr:to>
      <cdr:x>0.50232</cdr:x>
      <cdr:y>0.81592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4846989" y="1442061"/>
          <a:ext cx="923222" cy="3016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800" b="1" dirty="0">
            <a:solidFill>
              <a:srgbClr val="7030A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0.67825</cdr:x>
      <cdr:y>0.09434</cdr:y>
    </cdr:from>
    <cdr:to>
      <cdr:x>0.90811</cdr:x>
      <cdr:y>0.18343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3910148" y="269200"/>
          <a:ext cx="1325192" cy="25419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>
              <a:lumMod val="65000"/>
              <a:lumOff val="35000"/>
            </a:schemeClr>
          </a:solidFill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0.16804</cdr:x>
      <cdr:y>0.04029</cdr:y>
    </cdr:from>
    <cdr:to>
      <cdr:x>0.92429</cdr:x>
      <cdr:y>0.1615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2208" y="127934"/>
          <a:ext cx="2395128" cy="384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Доходы от прибыли МУП</a:t>
          </a:r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0.34912</cdr:x>
      <cdr:y>0.25124</cdr:y>
    </cdr:from>
    <cdr:to>
      <cdr:x>0.57995</cdr:x>
      <cdr:y>0.40749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036011" y="758309"/>
          <a:ext cx="684964" cy="47160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0.2736</cdr:x>
      <cdr:y>0.13436</cdr:y>
    </cdr:from>
    <cdr:to>
      <cdr:x>0.58174</cdr:x>
      <cdr:y>0.36364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811899" y="405527"/>
          <a:ext cx="914400" cy="692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+220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11,5%</a:t>
          </a:r>
        </a:p>
        <a:p xmlns:a="http://schemas.openxmlformats.org/drawingml/2006/main">
          <a:pPr algn="ctr"/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0.38926</cdr:x>
      <cdr:y>0.36967</cdr:y>
    </cdr:from>
    <cdr:to>
      <cdr:x>0.66574</cdr:x>
      <cdr:y>0.47069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455796" y="1074654"/>
          <a:ext cx="1034002" cy="29368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92D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0.35348</cdr:x>
      <cdr:y>0.20217</cdr:y>
    </cdr:from>
    <cdr:to>
      <cdr:x>0.67528</cdr:x>
      <cdr:y>0.39516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321960" y="587728"/>
          <a:ext cx="1203498" cy="561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+42,2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в 1,3 раза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0.05682</cdr:y>
    </cdr:from>
    <cdr:to>
      <cdr:x>0</cdr:x>
      <cdr:y>0.88676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0" y="165179"/>
          <a:ext cx="0" cy="241269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0.10762</cdr:x>
      <cdr:y>0.06941</cdr:y>
    </cdr:from>
    <cdr:to>
      <cdr:x>0.98339</cdr:x>
      <cdr:y>0.20515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02491" y="201774"/>
          <a:ext cx="3275297" cy="394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/>
            <a:t>Налог на имущество физических лиц</a:t>
          </a:r>
          <a:endParaRPr lang="ru-RU" sz="1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0.29261</cdr:x>
      <cdr:y>0.42731</cdr:y>
    </cdr:from>
    <cdr:to>
      <cdr:x>0.62431</cdr:x>
      <cdr:y>0.6936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843094" y="1183919"/>
          <a:ext cx="955740" cy="737799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0.15722</cdr:x>
      <cdr:y>0.34011</cdr:y>
    </cdr:from>
    <cdr:to>
      <cdr:x>0.57895</cdr:x>
      <cdr:y>0.55382</cdr:y>
    </cdr:to>
    <cdr:sp macro="" textlink="">
      <cdr:nvSpPr>
        <cdr:cNvPr id="6" name="TextBox 38"/>
        <cdr:cNvSpPr txBox="1"/>
      </cdr:nvSpPr>
      <cdr:spPr>
        <a:xfrm xmlns:a="http://schemas.openxmlformats.org/drawingml/2006/main">
          <a:off x="511867" y="930667"/>
          <a:ext cx="1373013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+79,9</a:t>
          </a:r>
        </a:p>
        <a:p xmlns:a="http://schemas.openxmlformats.org/drawingml/2006/main">
          <a:pPr algn="ctr"/>
          <a:r>
            <a:rPr lang="ru-RU" sz="1600" b="1" dirty="0" smtClean="0"/>
            <a:t>в 6,5 раза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</cdr:x>
      <cdr:y>0.02064</cdr:y>
    </cdr:from>
    <cdr:to>
      <cdr:x>1</cdr:x>
      <cdr:y>0.16485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56491"/>
          <a:ext cx="3255669" cy="394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/>
            <a:t>Платные услуги и компенсации затрат</a:t>
          </a:r>
          <a:endParaRPr lang="ru-RU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0.34448</cdr:x>
      <cdr:y>0.37191</cdr:y>
    </cdr:from>
    <cdr:to>
      <cdr:x>0.62764</cdr:x>
      <cdr:y>0.53544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992561" y="1139512"/>
          <a:ext cx="815858" cy="501022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1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0.15039</cdr:x>
      <cdr:y>0.27716</cdr:y>
    </cdr:from>
    <cdr:to>
      <cdr:x>0.57212</cdr:x>
      <cdr:y>0.46338</cdr:y>
    </cdr:to>
    <cdr:sp macro="" textlink="">
      <cdr:nvSpPr>
        <cdr:cNvPr id="6" name="TextBox 38"/>
        <cdr:cNvSpPr txBox="1"/>
      </cdr:nvSpPr>
      <cdr:spPr>
        <a:xfrm xmlns:a="http://schemas.openxmlformats.org/drawingml/2006/main">
          <a:off x="454261" y="870333"/>
          <a:ext cx="1273864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+8,8</a:t>
          </a:r>
        </a:p>
        <a:p xmlns:a="http://schemas.openxmlformats.org/drawingml/2006/main">
          <a:pPr algn="ctr"/>
          <a:r>
            <a:rPr lang="ru-RU" sz="1600" b="1" dirty="0" smtClean="0"/>
            <a:t>в 1,6 раза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</cdr:x>
      <cdr:y>0.03266</cdr:y>
    </cdr:from>
    <cdr:to>
      <cdr:x>1</cdr:x>
      <cdr:y>0.23849</cdr:y>
    </cdr:to>
    <cdr:sp macro="" textlink="">
      <cdr:nvSpPr>
        <cdr:cNvPr id="5" name="TextBox 38"/>
        <cdr:cNvSpPr txBox="1"/>
      </cdr:nvSpPr>
      <cdr:spPr>
        <a:xfrm xmlns:a="http://schemas.openxmlformats.org/drawingml/2006/main">
          <a:off x="0" y="109728"/>
          <a:ext cx="3020568" cy="691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/>
            <a:t>Доходы от приватизации </a:t>
          </a:r>
        </a:p>
        <a:p xmlns:a="http://schemas.openxmlformats.org/drawingml/2006/main">
          <a:pPr algn="ctr"/>
          <a:r>
            <a:rPr lang="ru-RU" sz="1400" b="1" dirty="0" smtClean="0"/>
            <a:t>имущества и земли</a:t>
          </a:r>
        </a:p>
        <a:p xmlns:a="http://schemas.openxmlformats.org/drawingml/2006/main">
          <a:pPr algn="ctr"/>
          <a:r>
            <a:rPr lang="ru-RU" sz="1400" dirty="0"/>
            <a:t>(</a:t>
          </a:r>
          <a:r>
            <a:rPr lang="ru-RU" sz="1400" dirty="0" smtClean="0"/>
            <a:t>в рамках ФЗ от 21.12.2001 № 178-ФЗ)</a:t>
          </a:r>
          <a:endParaRPr lang="ru-RU" sz="14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0.35031</cdr:x>
      <cdr:y>0.38479</cdr:y>
    </cdr:from>
    <cdr:to>
      <cdr:x>0.62403</cdr:x>
      <cdr:y>0.56677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1141657" y="1144689"/>
          <a:ext cx="892036" cy="541361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D38583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0.2036</cdr:x>
      <cdr:y>0.24927</cdr:y>
    </cdr:from>
    <cdr:to>
      <cdr:x>0.62533</cdr:x>
      <cdr:y>0.44542</cdr:y>
    </cdr:to>
    <cdr:sp macro="" textlink="">
      <cdr:nvSpPr>
        <cdr:cNvPr id="6" name="TextBox 38"/>
        <cdr:cNvSpPr txBox="1"/>
      </cdr:nvSpPr>
      <cdr:spPr>
        <a:xfrm xmlns:a="http://schemas.openxmlformats.org/drawingml/2006/main">
          <a:off x="638564" y="743129"/>
          <a:ext cx="132271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+4,8</a:t>
          </a:r>
        </a:p>
        <a:p xmlns:a="http://schemas.openxmlformats.org/drawingml/2006/main">
          <a:pPr algn="ctr"/>
          <a:r>
            <a:rPr lang="ru-RU" sz="1600" b="1" dirty="0" smtClean="0"/>
            <a:t>в 1,3 раза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0.0168</cdr:x>
      <cdr:y>0</cdr:y>
    </cdr:from>
    <cdr:to>
      <cdr:x>0.9757</cdr:x>
      <cdr:y>0.14484</cdr:y>
    </cdr:to>
    <cdr:sp macro="" textlink="">
      <cdr:nvSpPr>
        <cdr:cNvPr id="4" name="TextBox 38"/>
        <cdr:cNvSpPr txBox="1"/>
      </cdr:nvSpPr>
      <cdr:spPr>
        <a:xfrm xmlns:a="http://schemas.openxmlformats.org/drawingml/2006/main">
          <a:off x="52678" y="0"/>
          <a:ext cx="3007513" cy="4318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/>
            <a:t>Доходы от реализации имущества </a:t>
          </a:r>
        </a:p>
        <a:p xmlns:a="http://schemas.openxmlformats.org/drawingml/2006/main">
          <a:pPr algn="ctr"/>
          <a:r>
            <a:rPr lang="ru-RU" sz="1400" dirty="0"/>
            <a:t>(</a:t>
          </a:r>
          <a:r>
            <a:rPr lang="ru-RU" sz="1400" dirty="0" smtClean="0"/>
            <a:t>в рамках ФЗ от 22.07.2008 № 159-ФЗ)</a:t>
          </a:r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90329" cy="495709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92" y="3"/>
            <a:ext cx="2890329" cy="495709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FF25F52B-FFFB-4BD8-A051-0D16ECB751E3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6955"/>
            <a:ext cx="2890329" cy="495708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92" y="9376955"/>
            <a:ext cx="2890329" cy="495708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327A2E2D-1A67-45CA-97F0-58D425FC2F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6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5920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996" y="1"/>
            <a:ext cx="2889938" cy="495920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B053FE80-5EFC-405C-99E6-223D52268FC1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3488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51221"/>
            <a:ext cx="5335270" cy="3887360"/>
          </a:xfrm>
          <a:prstGeom prst="rect">
            <a:avLst/>
          </a:prstGeom>
        </p:spPr>
        <p:txBody>
          <a:bodyPr vert="horz" lIns="90425" tIns="45213" rIns="90425" bIns="452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6748"/>
            <a:ext cx="2889938" cy="495918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996" y="9376748"/>
            <a:ext cx="2889938" cy="495918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E7E5F332-2D9E-465B-BCE4-98233CE8A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1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02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99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957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957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12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1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957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95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957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2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4650" y="1233488"/>
            <a:ext cx="5919788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885-D271-4CA4-9946-DA8207DE51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37A5-34A8-4DBE-A64F-9D92B4D66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885-D271-4CA4-9946-DA8207DE51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37A5-34A8-4DBE-A64F-9D92B4D66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885-D271-4CA4-9946-DA8207DE51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37A5-34A8-4DBE-A64F-9D92B4D66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885-D271-4CA4-9946-DA8207DE51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37A5-34A8-4DBE-A64F-9D92B4D66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885-D271-4CA4-9946-DA8207DE51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37A5-34A8-4DBE-A64F-9D92B4D66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2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885-D271-4CA4-9946-DA8207DE51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37A5-34A8-4DBE-A64F-9D92B4D66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885-D271-4CA4-9946-DA8207DE51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37A5-34A8-4DBE-A64F-9D92B4D66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885-D271-4CA4-9946-DA8207DE51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37A5-34A8-4DBE-A64F-9D92B4D66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885-D271-4CA4-9946-DA8207DE51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37A5-34A8-4DBE-A64F-9D92B4D66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7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885-D271-4CA4-9946-DA8207DE51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37A5-34A8-4DBE-A64F-9D92B4D66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0885-D271-4CA4-9946-DA8207DE51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37A5-34A8-4DBE-A64F-9D92B4D66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30885-D271-4CA4-9946-DA8207DE51A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237A5-34A8-4DBE-A64F-9D92B4D665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9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38" y="120837"/>
            <a:ext cx="936733" cy="1191604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9596" y="1468669"/>
            <a:ext cx="10892354" cy="3000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buClrTx/>
              <a:buSzTx/>
              <a:buNone/>
              <a:tabLst>
                <a:tab pos="1524000" algn="l"/>
              </a:tabLst>
            </a:pPr>
            <a:endParaRPr lang="ru-RU" altLang="ru-RU" sz="3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buClrTx/>
              <a:buSzTx/>
              <a:buNone/>
              <a:tabLst>
                <a:tab pos="1524000" algn="l"/>
              </a:tabLst>
            </a:pPr>
            <a:r>
              <a:rPr lang="ru-RU" altLang="ru-RU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ИТОГИ ИСПОЛНЕНИЯ БЮДЖЕТА 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ClrTx/>
              <a:buSzTx/>
              <a:buNone/>
              <a:tabLst>
                <a:tab pos="1524000" algn="l"/>
              </a:tabLst>
            </a:pPr>
            <a:r>
              <a:rPr lang="ru-RU" altLang="ru-RU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ПЕТРОЗАВОДСКОГО ГОРОДСКОГО ОКРУГА 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ClrTx/>
              <a:buSzTx/>
              <a:buNone/>
              <a:tabLst>
                <a:tab pos="1524000" algn="l"/>
              </a:tabLst>
            </a:pPr>
            <a:r>
              <a:rPr lang="ru-RU" altLang="ru-RU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ЗА 2023 ГОД И О БЮДЖЕТЕ НА 2024 ГОД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buClrTx/>
              <a:buSzTx/>
              <a:buNone/>
              <a:tabLst>
                <a:tab pos="1524000" algn="l"/>
              </a:tabLst>
            </a:pPr>
            <a:endParaRPr lang="ru-RU" altLang="ru-RU" sz="36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17490" y="5803942"/>
            <a:ext cx="6781800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buFont typeface="Wingdings 2" pitchFamily="18" charset="2"/>
              <a:buNone/>
            </a:pPr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22 января 2024 год</a:t>
            </a:r>
            <a:endParaRPr lang="ru-RU" alt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159" y="24285"/>
            <a:ext cx="8769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ДИНАМИКА ИЗМЕНЕНИЯ ЗАДОЛЖЕННОСТИ ПО ДОХОДАМ ОТ СДАЧИ В АРЕНДУ ИМУЩЕСТВА, ВКЛЮЧАЯ ЗЕМЕЛЬНЫЕ УЧАСТКИ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0679842" y="317004"/>
            <a:ext cx="106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млн руб.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3806486"/>
              </p:ext>
            </p:extLst>
          </p:nvPr>
        </p:nvGraphicFramePr>
        <p:xfrm>
          <a:off x="171354" y="803305"/>
          <a:ext cx="11134731" cy="5702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3"/>
          <p:cNvSpPr txBox="1"/>
          <p:nvPr/>
        </p:nvSpPr>
        <p:spPr>
          <a:xfrm>
            <a:off x="5508879" y="2401540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-19,5</a:t>
            </a:r>
          </a:p>
          <a:p>
            <a:pPr algn="ctr"/>
            <a:r>
              <a:rPr lang="ru-RU" sz="2400" b="1" dirty="0" smtClean="0"/>
              <a:t>18,5%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730182" y="6354618"/>
            <a:ext cx="27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79511" y="686335"/>
            <a:ext cx="7361320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71103" y="3341405"/>
            <a:ext cx="1922804" cy="5383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66" y="51626"/>
            <a:ext cx="10838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ХАРАКТЕРИСТИКИ БЮДЖЕТА НА 2024 ГОД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AutoShape 4" descr="https://png.pngtree.com/png-clipart/20220604/original/pngtree-callout-bar-label-hud-infographic-png-image_794469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png.pngtree.com/png-clipart/20220604/original/pngtree-callout-bar-label-hud-infographic-png-image_794469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14963"/>
              </p:ext>
            </p:extLst>
          </p:nvPr>
        </p:nvGraphicFramePr>
        <p:xfrm>
          <a:off x="155575" y="652069"/>
          <a:ext cx="11734739" cy="55037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79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8394"/>
                <a:gridCol w="1718394"/>
                <a:gridCol w="1718394"/>
              </a:tblGrid>
              <a:tr h="11012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Показатели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700" dirty="0" smtClean="0"/>
                        <a:t>за 2023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Утверждено </a:t>
                      </a:r>
                    </a:p>
                    <a:p>
                      <a:pPr algn="ctr"/>
                      <a:r>
                        <a:rPr lang="ru-RU" sz="1700" dirty="0" smtClean="0"/>
                        <a:t>за 2024 год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Отклонение плана 2024 от факта 2023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5005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Доходы – всего, из</a:t>
                      </a:r>
                      <a:r>
                        <a:rPr lang="ru-RU" sz="2400" b="1" baseline="0" dirty="0" smtClean="0"/>
                        <a:t> них: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10 783,3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9 649,0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r>
                        <a:rPr lang="ru-RU" sz="2400" b="1" baseline="0" dirty="0" smtClean="0"/>
                        <a:t> 1 134,3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583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- налоговые и неналоговые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3 122,5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3 527,2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+ 404,7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907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- межбюджетные трансферты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7 661,8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6 121,8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- 1 540,0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2084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Расходы - всего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10 782,0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9 749,0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- 1 033,0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659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Профицит (+) / дефицит (-)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+ 1,4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- 100,0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х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907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Муниципальный долг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2 171,0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2 271,0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+100,0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1126452" y="128072"/>
            <a:ext cx="106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млн руб.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420958"/>
            <a:ext cx="698477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773296" y="64394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70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png.pngtree.com/png-clipart/20220604/original/pngtree-callout-bar-label-hud-infographic-png-image_794469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png.pngtree.com/png-clipart/20220604/original/pngtree-callout-bar-label-hud-infographic-png-image_794469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2453"/>
            <a:ext cx="8954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ДОПОЛНИТЕЛЬНОЕ РАСПРЕДЕЛЕНИЕ </a:t>
            </a:r>
            <a:r>
              <a:rPr lang="ru-RU" b="1" dirty="0" smtClean="0">
                <a:solidFill>
                  <a:srgbClr val="002060"/>
                </a:solidFill>
              </a:rPr>
              <a:t>ОТДЕЛЬНЫХ </a:t>
            </a:r>
            <a:r>
              <a:rPr lang="ru-RU" b="1" dirty="0">
                <a:solidFill>
                  <a:srgbClr val="002060"/>
                </a:solidFill>
              </a:rPr>
              <a:t>МЕЖБЮДЖЕТНЫХ </a:t>
            </a:r>
            <a:r>
              <a:rPr lang="ru-RU" b="1" dirty="0" smtClean="0">
                <a:solidFill>
                  <a:srgbClr val="002060"/>
                </a:solidFill>
              </a:rPr>
              <a:t>ТРАНСФЕРТОВ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4428" y="398466"/>
            <a:ext cx="698477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23414" y="537412"/>
            <a:ext cx="80141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cs typeface="Times New Roman" panose="02020603050405020304" pitchFamily="18" charset="0"/>
              </a:rPr>
              <a:t>п. </a:t>
            </a:r>
            <a:r>
              <a:rPr lang="ru-RU" sz="2400" b="1" dirty="0">
                <a:cs typeface="Times New Roman" panose="02020603050405020304" pitchFamily="18" charset="0"/>
              </a:rPr>
              <a:t>4 </a:t>
            </a:r>
            <a:r>
              <a:rPr lang="ru-RU" sz="2400" b="1" dirty="0" smtClean="0">
                <a:cs typeface="Times New Roman" panose="02020603050405020304" pitchFamily="18" charset="0"/>
              </a:rPr>
              <a:t>ст. 10 Закона РК </a:t>
            </a:r>
            <a:endParaRPr lang="ru-RU" sz="2400" b="1" dirty="0"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200" b="1" dirty="0">
                <a:cs typeface="Times New Roman" panose="02020603050405020304" pitchFamily="18" charset="0"/>
              </a:rPr>
              <a:t>«О бюджете Республики Карелия на </a:t>
            </a:r>
            <a:r>
              <a:rPr lang="ru-RU" sz="2200" b="1" dirty="0" smtClean="0">
                <a:cs typeface="Times New Roman" panose="02020603050405020304" pitchFamily="18" charset="0"/>
              </a:rPr>
              <a:t>2024 </a:t>
            </a:r>
            <a:r>
              <a:rPr lang="ru-RU" sz="2200" b="1" dirty="0">
                <a:cs typeface="Times New Roman" panose="02020603050405020304" pitchFamily="18" charset="0"/>
              </a:rPr>
              <a:t>год </a:t>
            </a:r>
            <a:endParaRPr lang="ru-RU" sz="2200" b="1" dirty="0" smtClean="0"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cs typeface="Times New Roman" panose="02020603050405020304" pitchFamily="18" charset="0"/>
              </a:rPr>
              <a:t>и </a:t>
            </a:r>
            <a:r>
              <a:rPr lang="ru-RU" sz="2200" b="1" dirty="0">
                <a:cs typeface="Times New Roman" panose="02020603050405020304" pitchFamily="18" charset="0"/>
              </a:rPr>
              <a:t>на плановый период </a:t>
            </a:r>
            <a:r>
              <a:rPr lang="ru-RU" sz="2200" b="1" dirty="0" smtClean="0">
                <a:cs typeface="Times New Roman" panose="02020603050405020304" pitchFamily="18" charset="0"/>
              </a:rPr>
              <a:t>2025 </a:t>
            </a:r>
            <a:r>
              <a:rPr lang="ru-RU" sz="2200" b="1" dirty="0">
                <a:cs typeface="Times New Roman" panose="02020603050405020304" pitchFamily="18" charset="0"/>
              </a:rPr>
              <a:t>и </a:t>
            </a:r>
            <a:r>
              <a:rPr lang="ru-RU" sz="2200" b="1" dirty="0" smtClean="0">
                <a:cs typeface="Times New Roman" panose="02020603050405020304" pitchFamily="18" charset="0"/>
              </a:rPr>
              <a:t>2026 годов» -  </a:t>
            </a:r>
          </a:p>
          <a:p>
            <a:pPr algn="ctr">
              <a:defRPr/>
            </a:pPr>
            <a:r>
              <a:rPr lang="ru-RU" sz="2200" b="1" dirty="0" smtClean="0">
                <a:cs typeface="Times New Roman" panose="02020603050405020304" pitchFamily="18" charset="0"/>
              </a:rPr>
              <a:t>распределение </a:t>
            </a:r>
            <a:r>
              <a:rPr lang="ru-RU" sz="2200" b="1" dirty="0">
                <a:cs typeface="Times New Roman" panose="02020603050405020304" pitchFamily="18" charset="0"/>
              </a:rPr>
              <a:t>дополнительного объема </a:t>
            </a:r>
            <a:r>
              <a:rPr lang="ru-RU" sz="2200" b="1" dirty="0" smtClean="0">
                <a:cs typeface="Times New Roman" panose="02020603050405020304" pitchFamily="18" charset="0"/>
              </a:rPr>
              <a:t>межбюджетных трансфертов утверждается Правительством Республики Карелия в </a:t>
            </a:r>
            <a:r>
              <a:rPr lang="ru-RU" sz="2200" b="1" dirty="0">
                <a:cs typeface="Times New Roman" panose="02020603050405020304" pitchFamily="18" charset="0"/>
              </a:rPr>
              <a:t>течение очередного финансового </a:t>
            </a:r>
            <a:r>
              <a:rPr lang="ru-RU" sz="2200" b="1" dirty="0" smtClean="0">
                <a:cs typeface="Times New Roman" panose="02020603050405020304" pitchFamily="18" charset="0"/>
              </a:rPr>
              <a:t>года. 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200" b="1" dirty="0" smtClean="0">
              <a:cs typeface="Times New Roman" panose="02020603050405020304" pitchFamily="18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7601565" y="2746866"/>
            <a:ext cx="502842" cy="1152128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61637" y="3609301"/>
            <a:ext cx="7634177" cy="20159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endParaRPr lang="ru-RU" sz="500" b="1" dirty="0" smtClean="0"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cs typeface="Times New Roman" panose="02020603050405020304" pitchFamily="18" charset="0"/>
              </a:rPr>
              <a:t>мероприятий нацпроекта «Безопасные </a:t>
            </a: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b="1" dirty="0">
                <a:cs typeface="Times New Roman" panose="02020603050405020304" pitchFamily="18" charset="0"/>
              </a:rPr>
              <a:t>качественные </a:t>
            </a: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b="1" dirty="0">
                <a:cs typeface="Times New Roman" panose="02020603050405020304" pitchFamily="18" charset="0"/>
              </a:rPr>
              <a:t>дороги</a:t>
            </a:r>
            <a:r>
              <a:rPr lang="ru-RU" sz="2000" b="1" dirty="0" smtClean="0">
                <a:cs typeface="Times New Roman" panose="02020603050405020304" pitchFamily="18" charset="0"/>
              </a:rPr>
              <a:t>» </a:t>
            </a:r>
          </a:p>
          <a:p>
            <a:pPr algn="ctr">
              <a:defRPr/>
            </a:pPr>
            <a:r>
              <a:rPr lang="ru-RU" sz="2000" b="1" dirty="0"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cs typeface="Times New Roman" panose="02020603050405020304" pitchFamily="18" charset="0"/>
              </a:rPr>
              <a:t>  (в Законе РК о бюджете – 543,2 млн руб.)</a:t>
            </a:r>
          </a:p>
          <a:p>
            <a:pPr algn="ctr">
              <a:defRPr/>
            </a:pPr>
            <a:endParaRPr lang="ru-RU" sz="2000" b="1" dirty="0"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cs typeface="Times New Roman" panose="02020603050405020304" pitchFamily="18" charset="0"/>
              </a:rPr>
              <a:t>денежное </a:t>
            </a:r>
            <a:r>
              <a:rPr lang="ru-RU" sz="2000" b="1" dirty="0">
                <a:cs typeface="Times New Roman" panose="02020603050405020304" pitchFamily="18" charset="0"/>
              </a:rPr>
              <a:t>вознаграждение за классное </a:t>
            </a:r>
            <a:r>
              <a:rPr lang="ru-RU" sz="2000" b="1" dirty="0" smtClean="0">
                <a:cs typeface="Times New Roman" panose="02020603050405020304" pitchFamily="18" charset="0"/>
              </a:rPr>
              <a:t>руководство </a:t>
            </a:r>
          </a:p>
          <a:p>
            <a:pPr algn="ctr">
              <a:defRPr/>
            </a:pPr>
            <a:r>
              <a:rPr lang="ru-RU" sz="2000" b="1" dirty="0"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cs typeface="Times New Roman" panose="02020603050405020304" pitchFamily="18" charset="0"/>
              </a:rPr>
              <a:t>  (2023 год – 165,9 млн руб.)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65505" y="64567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457485" y="508767"/>
            <a:ext cx="0" cy="614481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>
            <a:off x="74428" y="508767"/>
            <a:ext cx="3383057" cy="354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 smtClean="0"/>
              <a:t>Изменение МБТ  в течение года</a:t>
            </a:r>
            <a:endParaRPr lang="ru-RU" sz="1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35742" y="1310612"/>
            <a:ext cx="10376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2020 год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35741" y="2480930"/>
            <a:ext cx="10376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2021 год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17331" y="3631919"/>
            <a:ext cx="10376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2022 год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66385" y="4948129"/>
            <a:ext cx="10376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2023 год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1618" y="1658679"/>
            <a:ext cx="212590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+ 1 657,6 или 32%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3208" y="2815480"/>
            <a:ext cx="212590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+ 2 936,6 или 68%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3208" y="3985754"/>
            <a:ext cx="212590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+ 3 486,5 или 76%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9029" y="5318643"/>
            <a:ext cx="212590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+ 1 104,3 или 17%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61637" y="5862830"/>
            <a:ext cx="7634177" cy="7848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endParaRPr lang="ru-RU" sz="500" b="1" dirty="0" smtClean="0"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cs typeface="Times New Roman" panose="02020603050405020304" pitchFamily="18" charset="0"/>
              </a:rPr>
              <a:t>Доведение в конце финансового года </a:t>
            </a:r>
          </a:p>
          <a:p>
            <a:pPr algn="ctr">
              <a:defRPr/>
            </a:pPr>
            <a:r>
              <a:rPr lang="ru-RU" sz="2000" b="1" dirty="0" smtClean="0">
                <a:cs typeface="Times New Roman" panose="02020603050405020304" pitchFamily="18" charset="0"/>
              </a:rPr>
              <a:t>5-процентного резерва по субвенциям</a:t>
            </a:r>
          </a:p>
        </p:txBody>
      </p:sp>
    </p:spTree>
    <p:extLst>
      <p:ext uri="{BB962C8B-B14F-4D97-AF65-F5344CB8AC3E}">
        <p14:creationId xmlns:p14="http://schemas.microsoft.com/office/powerpoint/2010/main" val="40015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png.pngtree.com/png-clipart/20220604/original/pngtree-callout-bar-label-hud-infographic-png-image_794469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png.pngtree.com/png-clipart/20220604/original/pngtree-callout-bar-label-hud-infographic-png-image_794469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4004" y="389156"/>
            <a:ext cx="698477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4004" y="31541"/>
            <a:ext cx="11938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ОСНОВНЫЕ НАПРАВЛЕНИЯ РАСХОДОВ БЮДЖЕТА НА 2024 ГОД В СОЦИАЛЬНОЙ СФЕРЕ 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11730182" y="6530108"/>
            <a:ext cx="41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495" y="46043"/>
            <a:ext cx="1694620" cy="109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30513975"/>
              </p:ext>
            </p:extLst>
          </p:nvPr>
        </p:nvGraphicFramePr>
        <p:xfrm>
          <a:off x="0" y="765277"/>
          <a:ext cx="11748272" cy="609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98218" y="5689175"/>
            <a:ext cx="543394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ВСЕГО НА СОЦ.СФЕРУ – 7 394,5 или 75,8% всех расходов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681666" y="19824"/>
            <a:ext cx="106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млн руб.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5833" y="5557174"/>
            <a:ext cx="3151647" cy="1300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65 д/садов; 39 школ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8 учреждений спорта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8 учреждений </a:t>
            </a:r>
            <a:r>
              <a:rPr lang="ru-RU" sz="1400" i="1" dirty="0" err="1" smtClean="0">
                <a:solidFill>
                  <a:schemeClr val="tx1"/>
                </a:solidFill>
              </a:rPr>
              <a:t>доп.образования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3 учреждения культуры</a:t>
            </a:r>
            <a:endParaRPr lang="ru-RU" sz="1400" i="1" dirty="0">
              <a:solidFill>
                <a:schemeClr val="tx1"/>
              </a:solidFill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6 прочих учреждений</a:t>
            </a:r>
            <a:endParaRPr lang="ru-RU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7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png.pngtree.com/png-clipart/20220604/original/pngtree-callout-bar-label-hud-infographic-png-image_794469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png.pngtree.com/png-clipart/20220604/original/pngtree-callout-bar-label-hud-infographic-png-image_794469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4004" y="677872"/>
            <a:ext cx="698477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4004" y="31541"/>
            <a:ext cx="11938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ОСНОВНЫЕ НАПРАВЛЕНИЯ РАСХОДОВ БЮДЖЕТА НА 2024 ГОД 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 СФЕРЕ ЖКХ, ТРАНСПОРТА, БЛАГОУСТРОЙСТВА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11730182" y="6530108"/>
            <a:ext cx="41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18216461"/>
              </p:ext>
            </p:extLst>
          </p:nvPr>
        </p:nvGraphicFramePr>
        <p:xfrm>
          <a:off x="283886" y="885611"/>
          <a:ext cx="11748272" cy="564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43474" y="6077955"/>
            <a:ext cx="360265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ВСЕГО НА СФЕРУ – 1 629,2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48892" y="128072"/>
            <a:ext cx="106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млн руб.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882" y="96509"/>
            <a:ext cx="2674245" cy="10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66" y="51626"/>
            <a:ext cx="10838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ИСПОЛНЕНИЕ ОСНОВНЫХ ХАРАКТЕРИСТИК БЮДЖЕТА ЗА 2023 ГОД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AutoShape 4" descr="https://png.pngtree.com/png-clipart/20220604/original/pngtree-callout-bar-label-hud-infographic-png-image_794469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png.pngtree.com/png-clipart/20220604/original/pngtree-callout-bar-label-hud-infographic-png-image_794469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83444"/>
              </p:ext>
            </p:extLst>
          </p:nvPr>
        </p:nvGraphicFramePr>
        <p:xfrm>
          <a:off x="155575" y="652069"/>
          <a:ext cx="11734739" cy="55037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79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8394"/>
                <a:gridCol w="1718394"/>
                <a:gridCol w="1718394"/>
              </a:tblGrid>
              <a:tr h="11012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Показатели</a:t>
                      </a:r>
                      <a:endParaRPr lang="ru-RU" sz="18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Утверждено </a:t>
                      </a:r>
                      <a:r>
                        <a:rPr lang="ru-RU" sz="1700" dirty="0" smtClean="0"/>
                        <a:t>на 2023</a:t>
                      </a:r>
                      <a:r>
                        <a:rPr lang="ru-RU" sz="1700" baseline="0" dirty="0" smtClean="0"/>
                        <a:t> год</a:t>
                      </a:r>
                      <a:endParaRPr lang="ru-RU" sz="17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700" dirty="0" smtClean="0"/>
                        <a:t>за 2023 год</a:t>
                      </a:r>
                      <a:endParaRPr lang="ru-RU" sz="17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Процент исполнения </a:t>
                      </a:r>
                      <a:endParaRPr lang="ru-RU" sz="17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5005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Доходы – всего, из</a:t>
                      </a:r>
                      <a:r>
                        <a:rPr lang="ru-RU" sz="2400" b="1" baseline="0" dirty="0" smtClean="0"/>
                        <a:t> них:</a:t>
                      </a:r>
                      <a:endParaRPr lang="ru-R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10 800,4</a:t>
                      </a:r>
                      <a:endParaRPr lang="ru-R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10 783,3</a:t>
                      </a:r>
                      <a:endParaRPr lang="ru-R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99,8 %</a:t>
                      </a:r>
                      <a:endParaRPr lang="ru-R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583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/>
                        <a:t>- налоговые и неналоговые</a:t>
                      </a:r>
                      <a:endParaRPr lang="ru-RU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3 101,4</a:t>
                      </a:r>
                      <a:endParaRPr lang="ru-RU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3 122,5</a:t>
                      </a:r>
                      <a:endParaRPr lang="ru-RU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100,7 %</a:t>
                      </a:r>
                      <a:endParaRPr lang="ru-RU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9076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/>
                        <a:t>- межбюджетные трансферты</a:t>
                      </a:r>
                      <a:endParaRPr lang="ru-RU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7 699,9</a:t>
                      </a:r>
                      <a:endParaRPr lang="ru-RU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7 661,8</a:t>
                      </a:r>
                      <a:endParaRPr lang="ru-RU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99,5 %</a:t>
                      </a:r>
                      <a:endParaRPr lang="ru-RU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2084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Расходы - всего</a:t>
                      </a:r>
                      <a:endParaRPr lang="ru-R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10 831,5*</a:t>
                      </a:r>
                      <a:endParaRPr lang="ru-RU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10 782,0</a:t>
                      </a:r>
                      <a:endParaRPr lang="ru-RU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99,5 %</a:t>
                      </a:r>
                      <a:endParaRPr lang="ru-RU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659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Профицит (+) / дефицит (-)</a:t>
                      </a:r>
                      <a:endParaRPr lang="ru-R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- 47,3</a:t>
                      </a:r>
                      <a:endParaRPr lang="ru-R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+ 1,4</a:t>
                      </a:r>
                      <a:endParaRPr lang="ru-R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х</a:t>
                      </a:r>
                      <a:endParaRPr lang="ru-R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907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Муниципальный долг</a:t>
                      </a:r>
                      <a:endParaRPr lang="ru-R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2 171,0</a:t>
                      </a:r>
                      <a:endParaRPr lang="ru-R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2 171,0</a:t>
                      </a:r>
                      <a:endParaRPr lang="ru-R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100,0 %</a:t>
                      </a:r>
                      <a:endParaRPr lang="ru-R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1126452" y="128072"/>
            <a:ext cx="106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млн руб.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420958"/>
            <a:ext cx="698477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90314" y="64394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29537"/>
            <a:ext cx="5050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* </a:t>
            </a:r>
            <a:r>
              <a:rPr lang="ru-RU" b="1" dirty="0"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cs typeface="Times New Roman" panose="02020603050405020304" pitchFamily="18" charset="0"/>
              </a:rPr>
              <a:t>сводной бюджетной росписи на 31.12.2023</a:t>
            </a:r>
            <a:endParaRPr lang="ru-RU" b="1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0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66" y="51626"/>
            <a:ext cx="10838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 ДЕФИЦИТА К ПРОФИЦИТУ БЮДЖЕТА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AutoShape 4" descr="https://png.pngtree.com/png-clipart/20220604/original/pngtree-callout-bar-label-hud-infographic-png-image_794469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png.pngtree.com/png-clipart/20220604/original/pngtree-callout-bar-label-hud-infographic-png-image_794469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0615285" y="145049"/>
            <a:ext cx="111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млн  руб.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420958"/>
            <a:ext cx="698477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90314" y="64394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18561" y="1511877"/>
            <a:ext cx="3271126" cy="2804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ПРИЧИНЫ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93544" y="606412"/>
            <a:ext cx="3041582" cy="7181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- 47,3 млн руб.</a:t>
            </a:r>
            <a:endParaRPr lang="ru-RU" sz="2800" b="1" dirty="0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5543429" y="606412"/>
            <a:ext cx="1711951" cy="760575"/>
          </a:xfrm>
          <a:prstGeom prst="stripedRightArrow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923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51381" y="644022"/>
            <a:ext cx="2843752" cy="6906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+ 1,4 млн руб.</a:t>
            </a:r>
            <a:endParaRPr lang="ru-RU" sz="28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483568" y="1850968"/>
            <a:ext cx="646002" cy="570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60375" y="2441083"/>
            <a:ext cx="4669195" cy="8802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sz="2400" b="1" dirty="0"/>
          </a:p>
          <a:p>
            <a:pPr algn="ctr"/>
            <a:r>
              <a:rPr lang="ru-RU" sz="2200" b="1" dirty="0" smtClean="0"/>
              <a:t>Перевыполнение налоговых и неналоговых доходов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351381" y="1850968"/>
            <a:ext cx="476401" cy="570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7164288" y="2438318"/>
            <a:ext cx="4816915" cy="8716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Отсутствие потребности в расходах / невозможность их проведения </a:t>
            </a:r>
            <a:endParaRPr lang="ru-RU" sz="2200" b="1" dirty="0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07569"/>
              </p:ext>
            </p:extLst>
          </p:nvPr>
        </p:nvGraphicFramePr>
        <p:xfrm>
          <a:off x="214366" y="4332005"/>
          <a:ext cx="11611984" cy="2107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07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4686"/>
              </a:tblGrid>
              <a:tr h="526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Плановый дефицит на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2023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- 47,3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Перевыполнение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налоговых и неналоговых доходов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+ 21,1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Неисполнение плана по расходам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+ 27,5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Фактический профицит за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2023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1,4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5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020"/>
            <a:ext cx="8056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ПОКАЗАТЕЛИ ИСПОЛНЕНИЯ БЮДЖЕТА В 2019 и 2023 ГОДАХ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1084331" y="68842"/>
            <a:ext cx="106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млн руб.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4799" y="3700165"/>
            <a:ext cx="5355438" cy="331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872582" y="6488668"/>
            <a:ext cx="27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655520991"/>
              </p:ext>
            </p:extLst>
          </p:nvPr>
        </p:nvGraphicFramePr>
        <p:xfrm>
          <a:off x="374469" y="1303013"/>
          <a:ext cx="5230683" cy="228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302641" y="513832"/>
            <a:ext cx="5300353" cy="2804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ДОХОДЫ</a:t>
            </a:r>
            <a:endParaRPr lang="ru-RU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706880" y="1883655"/>
            <a:ext cx="2642929" cy="75504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27674" y="1560489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+ 3 724,2</a:t>
            </a:r>
          </a:p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53 %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696164487"/>
              </p:ext>
            </p:extLst>
          </p:nvPr>
        </p:nvGraphicFramePr>
        <p:xfrm>
          <a:off x="105699" y="4049408"/>
          <a:ext cx="5698551" cy="270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6096000" y="841140"/>
            <a:ext cx="0" cy="56475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881051" y="5094514"/>
            <a:ext cx="2468758" cy="79248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90286" y="4531834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+ 3 739,5</a:t>
            </a:r>
          </a:p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53 %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0064" y="413368"/>
            <a:ext cx="698477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6573663" y="3712689"/>
            <a:ext cx="5390786" cy="2922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МУНИЦИПАЛЬНЫЙ ДОЛГ</a:t>
            </a:r>
            <a:endParaRPr lang="ru-RU" b="1" dirty="0"/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565694900"/>
              </p:ext>
            </p:extLst>
          </p:nvPr>
        </p:nvGraphicFramePr>
        <p:xfrm>
          <a:off x="6464998" y="4594437"/>
          <a:ext cx="5546232" cy="218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854906"/>
              </p:ext>
            </p:extLst>
          </p:nvPr>
        </p:nvGraphicFramePr>
        <p:xfrm>
          <a:off x="6573663" y="4055684"/>
          <a:ext cx="7909497" cy="183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875358" y="5379049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- 66,7  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026438522"/>
              </p:ext>
            </p:extLst>
          </p:nvPr>
        </p:nvGraphicFramePr>
        <p:xfrm>
          <a:off x="6312226" y="784537"/>
          <a:ext cx="5765073" cy="285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Стрелка вправо 42"/>
          <p:cNvSpPr/>
          <p:nvPr/>
        </p:nvSpPr>
        <p:spPr>
          <a:xfrm>
            <a:off x="7024840" y="2464526"/>
            <a:ext cx="4339846" cy="56942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+ 581,6 или 23 %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834907" y="769645"/>
            <a:ext cx="203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+ 166,3 или   5,6%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573663" y="513831"/>
            <a:ext cx="5300353" cy="2804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НАЛОГОВЫЕ И НЕНАЛОГОВЫЕ ДОХОДЫ</a:t>
            </a:r>
            <a:endParaRPr lang="ru-RU" b="1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156754" y="3561805"/>
            <a:ext cx="59392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6025203" y="3561805"/>
            <a:ext cx="59392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5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66" y="51626"/>
            <a:ext cx="10838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ПОКАЗАТЕЛИ ИСПОЛНЕНИЯ БЮДЖЕТА ЗА 2022 и 2023 ГОД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AutoShape 4" descr="https://png.pngtree.com/png-clipart/20220604/original/pngtree-callout-bar-label-hud-infographic-png-image_794469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png.pngtree.com/png-clipart/20220604/original/pngtree-callout-bar-label-hud-infographic-png-image_794469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29676"/>
              </p:ext>
            </p:extLst>
          </p:nvPr>
        </p:nvGraphicFramePr>
        <p:xfrm>
          <a:off x="155575" y="658027"/>
          <a:ext cx="11734739" cy="23441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79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8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8394"/>
                <a:gridCol w="1718394"/>
              </a:tblGrid>
              <a:tr h="7878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Показатели</a:t>
                      </a:r>
                      <a:endParaRPr lang="ru-RU" sz="180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700" dirty="0" smtClean="0"/>
                        <a:t>за 2022 год</a:t>
                      </a:r>
                      <a:endParaRPr lang="ru-RU" sz="17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700" dirty="0" smtClean="0"/>
                        <a:t>за 2023 год</a:t>
                      </a:r>
                      <a:endParaRPr lang="ru-RU" sz="17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Рост / Снижение</a:t>
                      </a:r>
                      <a:r>
                        <a:rPr lang="ru-RU" sz="1700" baseline="0" dirty="0" smtClean="0"/>
                        <a:t> 2023 к 2022 году</a:t>
                      </a:r>
                      <a:endParaRPr lang="ru-RU" sz="17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Доходы – всего, из</a:t>
                      </a:r>
                      <a:r>
                        <a:rPr lang="ru-RU" sz="1800" b="1" baseline="0" dirty="0" smtClean="0"/>
                        <a:t> них: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10 984,8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10 783,3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- 201,5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482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/>
                        <a:t>- налоговые и неналоговые</a:t>
                      </a:r>
                      <a:endParaRPr lang="ru-RU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2 956,2</a:t>
                      </a:r>
                      <a:endParaRPr lang="ru-RU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3 122,5</a:t>
                      </a:r>
                      <a:endParaRPr lang="ru-RU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+ 166,3</a:t>
                      </a:r>
                      <a:endParaRPr lang="ru-RU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379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/>
                        <a:t>- межбюджетные трансферты</a:t>
                      </a:r>
                      <a:endParaRPr lang="ru-RU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8 030,5</a:t>
                      </a:r>
                      <a:endParaRPr lang="ru-RU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7 661,8</a:t>
                      </a:r>
                      <a:endParaRPr lang="ru-RU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- 368,7</a:t>
                      </a:r>
                      <a:endParaRPr lang="ru-RU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731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Расходы - всего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10 907,4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10 782,0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- 125,4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1126452" y="128072"/>
            <a:ext cx="106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млн руб.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420958"/>
            <a:ext cx="698477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90314" y="64394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8489" y="3408019"/>
            <a:ext cx="10177869" cy="5983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ВЛИЯНИЕ НА СНИЖЕНИЕ 2023 к 2022 ГОДУ – НЕСИСТЕМНЫЙ ХАРАКТЕР ПОСТУПЛЕНИЯ ОТДЕЛЬНЫХ МЕЖБЮДЖЕТНЫХ ТРАНСФЕРТОВ: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458" y="4006388"/>
            <a:ext cx="12023933" cy="24330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2022 год:</a:t>
            </a:r>
          </a:p>
          <a:p>
            <a:endParaRPr lang="ru-RU" sz="20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 smtClean="0"/>
              <a:t>Субсидия на реализацию мероприятий по созданию дополнительных мест для детей от 1,5 до 3 лет –                 227,4 млн руб.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20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 smtClean="0"/>
              <a:t>Субсидия на реализацию дополнительных мероприятий по поддержке малого и среднего предпринимательства  - 207,3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282614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8773" y="116632"/>
            <a:ext cx="11179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 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39349" y="420958"/>
            <a:ext cx="674666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62666" y="80360"/>
            <a:ext cx="106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млн руб.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9349" y="57317"/>
            <a:ext cx="569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ОСНОВНОЕ ВЛИЯНИЕ НА ДОХОДНУЮ ЧАСТЬ БЮДЖЕТА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22885117"/>
              </p:ext>
            </p:extLst>
          </p:nvPr>
        </p:nvGraphicFramePr>
        <p:xfrm>
          <a:off x="2712210" y="3461546"/>
          <a:ext cx="3167112" cy="3275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7" name="Прямая со стрелкой 36"/>
          <p:cNvCxnSpPr/>
          <p:nvPr/>
        </p:nvCxnSpPr>
        <p:spPr>
          <a:xfrm flipV="1">
            <a:off x="3973769" y="4812767"/>
            <a:ext cx="826043" cy="36397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12682" y="4318135"/>
            <a:ext cx="1230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+5,3</a:t>
            </a:r>
          </a:p>
          <a:p>
            <a:pPr algn="ctr"/>
            <a:r>
              <a:rPr lang="ru-RU" sz="1600" b="1" dirty="0" smtClean="0"/>
              <a:t>в 1,2 раза</a:t>
            </a:r>
            <a:endParaRPr lang="ru-RU" sz="1600" b="1" dirty="0"/>
          </a:p>
        </p:txBody>
      </p:sp>
      <p:sp>
        <p:nvSpPr>
          <p:cNvPr id="41" name="TextBox 1"/>
          <p:cNvSpPr txBox="1"/>
          <p:nvPr/>
        </p:nvSpPr>
        <p:spPr>
          <a:xfrm>
            <a:off x="8177023" y="5252210"/>
            <a:ext cx="562351" cy="4713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schemeClr val="bg1"/>
                </a:solidFill>
              </a:rPr>
              <a:t>2</a:t>
            </a:r>
            <a:r>
              <a:rPr lang="ru-RU" sz="1900" b="1" dirty="0" smtClean="0">
                <a:solidFill>
                  <a:schemeClr val="bg1"/>
                </a:solidFill>
              </a:rPr>
              <a:t>7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799722" y="64394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62154769"/>
              </p:ext>
            </p:extLst>
          </p:nvPr>
        </p:nvGraphicFramePr>
        <p:xfrm>
          <a:off x="108772" y="539497"/>
          <a:ext cx="3448244" cy="289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97985121"/>
              </p:ext>
            </p:extLst>
          </p:nvPr>
        </p:nvGraphicFramePr>
        <p:xfrm>
          <a:off x="3774572" y="455186"/>
          <a:ext cx="3739895" cy="290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41692935"/>
              </p:ext>
            </p:extLst>
          </p:nvPr>
        </p:nvGraphicFramePr>
        <p:xfrm>
          <a:off x="8146899" y="600469"/>
          <a:ext cx="3255669" cy="273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9" name="Прямая соединительная линия 28"/>
          <p:cNvCxnSpPr/>
          <p:nvPr/>
        </p:nvCxnSpPr>
        <p:spPr>
          <a:xfrm>
            <a:off x="2940875" y="3694094"/>
            <a:ext cx="0" cy="2646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2377378570"/>
              </p:ext>
            </p:extLst>
          </p:nvPr>
        </p:nvGraphicFramePr>
        <p:xfrm>
          <a:off x="9171432" y="3355848"/>
          <a:ext cx="3020568" cy="335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852955798"/>
              </p:ext>
            </p:extLst>
          </p:nvPr>
        </p:nvGraphicFramePr>
        <p:xfrm>
          <a:off x="6033178" y="3575005"/>
          <a:ext cx="3136391" cy="2981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6" name="Прямая соединительная линия 35"/>
          <p:cNvCxnSpPr/>
          <p:nvPr/>
        </p:nvCxnSpPr>
        <p:spPr>
          <a:xfrm flipH="1">
            <a:off x="5932639" y="3566160"/>
            <a:ext cx="5418" cy="2771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105561" y="3575005"/>
            <a:ext cx="0" cy="2753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796677335"/>
              </p:ext>
            </p:extLst>
          </p:nvPr>
        </p:nvGraphicFramePr>
        <p:xfrm>
          <a:off x="-128023" y="3438144"/>
          <a:ext cx="3337567" cy="327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45" name="Прямая со стрелкой 44"/>
          <p:cNvCxnSpPr/>
          <p:nvPr/>
        </p:nvCxnSpPr>
        <p:spPr>
          <a:xfrm flipV="1">
            <a:off x="1078967" y="5099329"/>
            <a:ext cx="746610" cy="305762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4710" y="4548560"/>
            <a:ext cx="1230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+13,0</a:t>
            </a:r>
          </a:p>
          <a:p>
            <a:pPr algn="ctr"/>
            <a:r>
              <a:rPr lang="ru-RU" sz="1600" b="1" dirty="0" smtClean="0"/>
              <a:t>в 1,5 раза</a:t>
            </a:r>
            <a:endParaRPr lang="ru-RU" sz="16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769352" y="656960"/>
            <a:ext cx="0" cy="2333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0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8773" y="116632"/>
            <a:ext cx="11179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 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1663916" y="6380381"/>
            <a:ext cx="528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9A743A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9A743A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9A743A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9A743A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9A743A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9A743A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9A743A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9A743A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9A743A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6</a:t>
            </a:r>
            <a:endParaRPr lang="ru-RU" altLang="ru-RU" sz="2000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39349" y="420958"/>
            <a:ext cx="931303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843752" y="116632"/>
            <a:ext cx="106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млн руб.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9349" y="51626"/>
            <a:ext cx="9313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РАСХОДЫ БЮДЖЕТА ЗА 2023 ГОД ПО ПРОГРАММНОЙ СТРУКТУРЕ – 99,2 % ВСЕХ РАСХОДОВ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471" y="709248"/>
            <a:ext cx="2538734" cy="80057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ВСЕГО РАСХОДЫ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10 782,0</a:t>
            </a: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52470131"/>
              </p:ext>
            </p:extLst>
          </p:nvPr>
        </p:nvGraphicFramePr>
        <p:xfrm>
          <a:off x="-2027158" y="487713"/>
          <a:ext cx="13955116" cy="609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83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988" y="101560"/>
            <a:ext cx="587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НАЦИОНАЛЬНЫЕ ПРОЕКТЫ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5390" y="6480586"/>
            <a:ext cx="56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1" name="TextBox 3"/>
          <p:cNvSpPr txBox="1"/>
          <p:nvPr/>
        </p:nvSpPr>
        <p:spPr>
          <a:xfrm>
            <a:off x="8929967" y="132338"/>
            <a:ext cx="106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млн руб.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275" y="-115782"/>
            <a:ext cx="1837725" cy="137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179511" y="468286"/>
            <a:ext cx="7361320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45242"/>
              </p:ext>
            </p:extLst>
          </p:nvPr>
        </p:nvGraphicFramePr>
        <p:xfrm>
          <a:off x="350377" y="863126"/>
          <a:ext cx="11679752" cy="5617460"/>
        </p:xfrm>
        <a:graphic>
          <a:graphicData uri="http://schemas.openxmlformats.org/drawingml/2006/table">
            <a:tbl>
              <a:tblPr/>
              <a:tblGrid>
                <a:gridCol w="1892017"/>
                <a:gridCol w="3543109"/>
                <a:gridCol w="4787022"/>
                <a:gridCol w="1457604"/>
              </a:tblGrid>
              <a:tr h="3919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Сумма НП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Национальный проект (НП)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Региональный проект (РП)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Сумма РП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016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I. Жилье и городская среда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 Формирование комфортной городской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9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 Обеспечение устойчивого сокращения непригодного для проживания жилищного фонда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11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Безопасные качественные дороги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Региональная и местная дорожная сеть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1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 Безопасность дорожного движения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36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F4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F4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 Современная школа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F4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F4F4"/>
                    </a:solidFill>
                  </a:tcPr>
                </a:tc>
              </a:tr>
              <a:tr h="739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 Патриотическое воспитание граждан Российской Федерации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F4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F4F4"/>
                    </a:solidFill>
                  </a:tcPr>
                </a:tc>
              </a:tr>
              <a:tr h="476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IV.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Демография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 Спорт - норма жизни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02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 Культурная среда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19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1 039,8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1 039,8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36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33" y="23272"/>
            <a:ext cx="5876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ИТОГИ ИСПОЛНЕНИЯ БЮДЖЕТА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11845" y="6481286"/>
            <a:ext cx="59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2282" y="859502"/>
            <a:ext cx="884489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Все </a:t>
            </a:r>
            <a:r>
              <a:rPr lang="ru-RU" sz="2400" b="1" dirty="0"/>
              <a:t>социально значимые расходы </a:t>
            </a:r>
            <a:r>
              <a:rPr lang="ru-RU" sz="2400" b="1" dirty="0" smtClean="0"/>
              <a:t>исполнялись </a:t>
            </a:r>
            <a:r>
              <a:rPr lang="ru-RU" sz="2400" b="1" dirty="0"/>
              <a:t>своевременно и в полном объеме, обеспечена выплата заработной </a:t>
            </a:r>
            <a:r>
              <a:rPr lang="ru-RU" sz="2400" b="1" dirty="0" smtClean="0"/>
              <a:t>платы и уплата страховых взносов за декабрь в декабре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Обеспечена </a:t>
            </a:r>
            <a:r>
              <a:rPr lang="ru-RU" sz="2400" b="1" dirty="0" smtClean="0"/>
              <a:t>оплата </a:t>
            </a:r>
            <a:r>
              <a:rPr lang="ru-RU" sz="2400" b="1" dirty="0"/>
              <a:t>коммунальных платежей муниципальных учреждений, включая авансовые платежи за декабрь  </a:t>
            </a:r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/>
              <a:t>Все критерии и требования,  установленные Бюджетным кодексом Российской Федерации, соблюдены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 smtClean="0"/>
              <a:t>Отсутствует просроченная кредиторская задолженность у бюджета</a:t>
            </a:r>
            <a:endParaRPr lang="ru-RU" sz="2400" b="1" dirty="0"/>
          </a:p>
          <a:p>
            <a:pPr algn="just"/>
            <a:endParaRPr lang="ru-RU" sz="2400" b="1" dirty="0" smtClean="0"/>
          </a:p>
          <a:p>
            <a:pPr lvl="0" algn="just"/>
            <a:r>
              <a:rPr lang="ru-RU" sz="2400" b="1" dirty="0">
                <a:solidFill>
                  <a:prstClr val="black"/>
                </a:solidFill>
              </a:rPr>
              <a:t>Снижена просроченная дебиторская задолженность</a:t>
            </a:r>
          </a:p>
          <a:p>
            <a:pPr algn="just"/>
            <a:endParaRPr lang="ru-RU" b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4" y="2027638"/>
            <a:ext cx="2020760" cy="270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179511" y="468286"/>
            <a:ext cx="7361320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82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Ярк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Яркая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23983</TotalTime>
  <Words>1197</Words>
  <Application>Microsoft Office PowerPoint</Application>
  <PresentationFormat>Произвольный</PresentationFormat>
  <Paragraphs>362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Кашникова Анна</dc:creator>
  <cp:lastModifiedBy>Королько Елена</cp:lastModifiedBy>
  <cp:revision>1824</cp:revision>
  <cp:lastPrinted>2024-01-19T09:58:49Z</cp:lastPrinted>
  <dcterms:created xsi:type="dcterms:W3CDTF">2019-02-05T11:15:21Z</dcterms:created>
  <dcterms:modified xsi:type="dcterms:W3CDTF">2024-01-22T05:51:50Z</dcterms:modified>
</cp:coreProperties>
</file>