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0"/>
  </p:notesMasterIdLst>
  <p:sldIdLst>
    <p:sldId id="258" r:id="rId2"/>
    <p:sldId id="316" r:id="rId3"/>
    <p:sldId id="311" r:id="rId4"/>
    <p:sldId id="310" r:id="rId5"/>
    <p:sldId id="313" r:id="rId6"/>
    <p:sldId id="314" r:id="rId7"/>
    <p:sldId id="317" r:id="rId8"/>
    <p:sldId id="31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E07C8A-03DC-49A6-8B5A-EEF65D369ECC}">
          <p14:sldIdLst>
            <p14:sldId id="258"/>
            <p14:sldId id="316"/>
          </p14:sldIdLst>
        </p14:section>
        <p14:section name="Раздел без заголовка" id="{7ECC8C3E-C773-4B46-85ED-C070FE37D08B}">
          <p14:sldIdLst>
            <p14:sldId id="311"/>
            <p14:sldId id="310"/>
            <p14:sldId id="313"/>
            <p14:sldId id="314"/>
            <p14:sldId id="317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17D"/>
    <a:srgbClr val="E47548"/>
    <a:srgbClr val="0D214F"/>
    <a:srgbClr val="0D3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F76CC-E9A9-4836-833E-5B17440F7211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FE009-799C-421C-A229-635E9DF3E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5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4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5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7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7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524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6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35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4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1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9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3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3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0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4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98BDB3-8DB9-42EE-8FEB-AF6EE2C00A36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58B822-5581-489B-9360-0684F8AFE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093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2839" y="4647156"/>
            <a:ext cx="5564194" cy="1916481"/>
          </a:xfrm>
        </p:spPr>
        <p:txBody>
          <a:bodyPr anchor="t">
            <a:no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Докладчик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: Мизинкова Юлия Ивановна, заместитель Главы Администрации Петрозаводского городского округа – председатель комитета жилищно-коммунального хозяйства</a:t>
            </a:r>
          </a:p>
          <a:p>
            <a:pPr algn="ctr"/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885" y="1150698"/>
            <a:ext cx="1138615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ea typeface="Calibri" panose="020F0502020204030204" pitchFamily="34" charset="0"/>
              </a:rPr>
              <a:t>Об организации на территории Петрозаводского городского округа деятельности </a:t>
            </a:r>
            <a:r>
              <a:rPr lang="ru-RU" sz="3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ea typeface="Calibri" panose="020F0502020204030204" pitchFamily="34" charset="0"/>
              </a:rPr>
              <a:t>по брошенному                 и разукомплектованному транспорту</a:t>
            </a:r>
            <a:endParaRPr lang="ru-RU" sz="3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2899" y="4136132"/>
            <a:ext cx="7007469" cy="2209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" y="1374238"/>
            <a:ext cx="7007469" cy="19606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48" y="1618758"/>
            <a:ext cx="6594232" cy="1723292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6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Брошенное </a:t>
            </a:r>
            <a:r>
              <a:rPr lang="ru-RU" b="1" dirty="0">
                <a:solidFill>
                  <a:schemeClr val="accent6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транспортное средство </a:t>
            </a:r>
            <a:r>
              <a:rPr lang="ru-RU" b="1" dirty="0" smtClean="0">
                <a:solidFill>
                  <a:schemeClr val="accent6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–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транспортное </a:t>
            </a:r>
            <a:r>
              <a:rPr lang="ru-RU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средство, которое не имеет собственника, собственник которого неизвестен либо от права собственности на которое собственник </a:t>
            </a:r>
            <a:r>
              <a:rPr lang="ru-RU" b="1" dirty="0" smtClean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отказался</a:t>
            </a:r>
            <a:endParaRPr lang="ru-RU" b="1" dirty="0">
              <a:solidFill>
                <a:srgbClr val="11517D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86" y="574766"/>
            <a:ext cx="4262123" cy="29783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2897" y="4425148"/>
            <a:ext cx="68931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Разукомплектованное </a:t>
            </a:r>
            <a:r>
              <a:rPr lang="ru-RU" sz="2000" b="1" dirty="0">
                <a:solidFill>
                  <a:schemeClr val="accent6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транспортное </a:t>
            </a:r>
            <a:r>
              <a:rPr lang="ru-RU" sz="2000" b="1" dirty="0" smtClean="0">
                <a:solidFill>
                  <a:schemeClr val="accent6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средство - </a:t>
            </a:r>
          </a:p>
          <a:p>
            <a:pPr algn="just"/>
            <a:r>
              <a:rPr lang="ru-RU" sz="2000" b="1" dirty="0" smtClean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транспортное </a:t>
            </a:r>
            <a:r>
              <a:rPr lang="ru-RU" sz="20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средство, у которого отсутствуют одна или несколько кузовных деталей, предусмотренных конструкцией, и (или) отсутствуют одно или несколько стекол, внешние световые приборы, колеса, шины, или сгоревшее транспортное </a:t>
            </a:r>
            <a:r>
              <a:rPr lang="ru-RU" sz="2000" b="1" dirty="0" smtClean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средство</a:t>
            </a:r>
            <a:endParaRPr lang="ru-RU" sz="2000" b="1" dirty="0">
              <a:solidFill>
                <a:srgbClr val="11517D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87" y="3762103"/>
            <a:ext cx="4262122" cy="295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7392" y="378186"/>
            <a:ext cx="6954715" cy="1747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88" y="236869"/>
            <a:ext cx="4223798" cy="3028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088" y="3492708"/>
            <a:ext cx="4223798" cy="31702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392" y="436145"/>
            <a:ext cx="6657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Постановлением Администрации от 27.07.2022 № 2234 утвержден Порядок проведения мероприятий с целью освобождения территорий, где размещение и (или) хранение брошенных, разукомплектованных транспортных средств запрещено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392" y="3492708"/>
            <a:ext cx="6558546" cy="2582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Постановлениями Администрации от 11.11.2022 № 3582 и                                    № 3583 утверждены Порядок деятельности комиссии по обследованию брошенных и разукомплектованных транспортных средств и ее состав, в который вошли представители комитета жилищно-коммунального хозяйства, комитета экономического развития, УМВД России по г. Петрозаводску, депутаты Петрозаводского городского </a:t>
            </a:r>
            <a:r>
              <a:rPr lang="ru-RU" sz="2000" b="1" dirty="0" smtClean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Совета</a:t>
            </a:r>
            <a:endParaRPr lang="ru-RU" sz="2000" b="1" dirty="0">
              <a:solidFill>
                <a:srgbClr val="11517D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078" y="191182"/>
            <a:ext cx="11293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В период с 01.07.2022 по настоящее время в Администрацию поступили обращения в отношении более 300 транспортных средств, имеющих признаки брошенных и (или) разукомплектованных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821" y="1391511"/>
            <a:ext cx="6921723" cy="5193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78" y="4041902"/>
            <a:ext cx="4087916" cy="2549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78" y="1391511"/>
            <a:ext cx="4087916" cy="2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8264" y="413128"/>
            <a:ext cx="1186082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На заседаниях Комиссии рассматривались материалы в отношении 106 транспортных средств, по 104 из которых приняты решения о признании брошенными и (или) разукомплектованными. На сегодня 32 машины убраны владельцами.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8264" y="1659623"/>
            <a:ext cx="118608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Реестры выявленных брошенных и (или) разукомплектованных транспортных средств, по которым Комиссией приняты соответствующие решения, размещены на сайте Администрации в разделе «Муниципальный контроль в сфере благоустройства»:</a:t>
            </a:r>
          </a:p>
          <a:p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http://portal.petrozavodsk-mo.ru/petrozavodsk_new/activity/muncontrol/248/mkblag/free.htm</a:t>
            </a:r>
            <a:r>
              <a:rPr lang="ru-RU" sz="2400" dirty="0" smtClean="0">
                <a:solidFill>
                  <a:srgbClr val="1151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1151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675" y="3342843"/>
            <a:ext cx="5755436" cy="3332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64" y="3342844"/>
            <a:ext cx="5733085" cy="33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0856" y="3590470"/>
            <a:ext cx="6544920" cy="29510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259" y="662994"/>
            <a:ext cx="6544920" cy="1874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597" y="662994"/>
            <a:ext cx="654491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По 26 транспортным средствам Администрацией в Петрозаводский городской суд Республики Карелия поданы иски по признанию данных машин бесхозяйными и обращению их в муниципальную </a:t>
            </a:r>
            <a:r>
              <a:rPr lang="ru-RU" sz="2400" b="1" dirty="0" smtClean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собственность</a:t>
            </a:r>
            <a:endParaRPr lang="ru-RU" sz="2400" b="1" dirty="0">
              <a:solidFill>
                <a:srgbClr val="11517D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259" y="3590470"/>
            <a:ext cx="62899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В период рассмотрения дел в суде в добровольном порядке убрано 7 машин, судебные дела прекращены. </a:t>
            </a:r>
          </a:p>
          <a:p>
            <a:pPr algn="just"/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По 6 машинам состоялись судебные решения: </a:t>
            </a:r>
          </a:p>
          <a:p>
            <a:pPr algn="just"/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5 - об удовлетворении иска Администрации и </a:t>
            </a:r>
          </a:p>
          <a:p>
            <a:pPr algn="just"/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1 - об отказе в удовлетворении. </a:t>
            </a:r>
          </a:p>
          <a:p>
            <a:pPr algn="just"/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По оставшимся 13 – судебные заседания назначены на июль-август текущего года.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90" y="3590469"/>
            <a:ext cx="4693532" cy="2951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90" y="284669"/>
            <a:ext cx="4693532" cy="312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465991"/>
            <a:ext cx="11796939" cy="2259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9634" y="478845"/>
            <a:ext cx="116128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После вступления судебных решений в законную силу транспортные средства будут учтены в составе муниципальной казны Петрозаводского </a:t>
            </a:r>
            <a:r>
              <a:rPr lang="ru-RU" sz="2400" b="1" dirty="0" smtClean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городского округа</a:t>
            </a:r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rgbClr val="11517D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11517D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Далее </a:t>
            </a:r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судьба указанных транспортных средств </a:t>
            </a:r>
            <a:r>
              <a:rPr lang="ru-RU" sz="2400" b="1" dirty="0" smtClean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будет </a:t>
            </a:r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решаться следующими способами:</a:t>
            </a:r>
          </a:p>
          <a:p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- проведение мероприятий по </a:t>
            </a:r>
            <a:r>
              <a:rPr lang="ru-RU" sz="2400" b="1" dirty="0" smtClean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утилизации</a:t>
            </a:r>
            <a:endParaRPr lang="ru-RU" sz="2400" b="1" dirty="0">
              <a:solidFill>
                <a:srgbClr val="11517D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- продажа с </a:t>
            </a:r>
            <a:r>
              <a:rPr lang="ru-RU" sz="2400" b="1" dirty="0" smtClean="0">
                <a:solidFill>
                  <a:srgbClr val="11517D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торгов</a:t>
            </a:r>
            <a:endParaRPr lang="ru-RU" sz="2800" b="1" dirty="0">
              <a:solidFill>
                <a:srgbClr val="11517D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solidFill>
                <a:srgbClr val="11517D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https://rally-classic.ru/assets/images/ral/utilizaciya-avtotransporta-2015.jpg"/>
          <p:cNvSpPr>
            <a:spLocks noChangeAspect="1" noChangeArrowheads="1"/>
          </p:cNvSpPr>
          <p:nvPr/>
        </p:nvSpPr>
        <p:spPr bwMode="auto">
          <a:xfrm>
            <a:off x="155575" y="-3154363"/>
            <a:ext cx="9858375" cy="65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043646"/>
            <a:ext cx="5083893" cy="36123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74" y="3043646"/>
            <a:ext cx="5486146" cy="36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89" y="1541417"/>
            <a:ext cx="11063986" cy="3303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889" y="1541417"/>
            <a:ext cx="110639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151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Обращения о наличии брошенного или разукомплектованного транспортного средства можно отправлять на электронный адрес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upmk@petrozavodsk-mo.ru</a:t>
            </a:r>
            <a:r>
              <a:rPr lang="ru-RU" sz="3600" b="1" dirty="0">
                <a:solidFill>
                  <a:srgbClr val="1151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1151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                                           с </a:t>
            </a:r>
            <a:r>
              <a:rPr lang="ru-RU" sz="3600" b="1" dirty="0">
                <a:solidFill>
                  <a:srgbClr val="1151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приложением </a:t>
            </a:r>
            <a:r>
              <a:rPr lang="ru-RU" sz="3600" b="1" dirty="0" smtClean="0">
                <a:solidFill>
                  <a:srgbClr val="1151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фотографий </a:t>
            </a:r>
            <a:r>
              <a:rPr lang="ru-RU" sz="3600" b="1" dirty="0">
                <a:solidFill>
                  <a:srgbClr val="1151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и указанием </a:t>
            </a:r>
            <a:r>
              <a:rPr lang="ru-RU" sz="3600" b="1" dirty="0" smtClean="0">
                <a:solidFill>
                  <a:srgbClr val="1151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местоположения</a:t>
            </a:r>
            <a:endParaRPr lang="ru-RU" sz="3600" b="1" dirty="0">
              <a:solidFill>
                <a:srgbClr val="1151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https://rally-classic.ru/assets/images/ral/utilizaciya-avtotransporta-2015.jpg"/>
          <p:cNvSpPr>
            <a:spLocks noChangeAspect="1" noChangeArrowheads="1"/>
          </p:cNvSpPr>
          <p:nvPr/>
        </p:nvSpPr>
        <p:spPr bwMode="auto">
          <a:xfrm>
            <a:off x="155575" y="-3154363"/>
            <a:ext cx="9858375" cy="65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2210</TotalTime>
  <Words>396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Bahnschrift Light SemiCondensed</vt:lpstr>
      <vt:lpstr>Bahnschrift SemiLight SemiConde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 ПГО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Шишкин Алексей</dc:creator>
  <cp:lastModifiedBy>Пронченко Юлия</cp:lastModifiedBy>
  <cp:revision>160</cp:revision>
  <dcterms:created xsi:type="dcterms:W3CDTF">2023-01-18T08:47:26Z</dcterms:created>
  <dcterms:modified xsi:type="dcterms:W3CDTF">2023-07-10T05:46:03Z</dcterms:modified>
</cp:coreProperties>
</file>