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70" r:id="rId6"/>
    <p:sldId id="274" r:id="rId7"/>
    <p:sldId id="275" r:id="rId8"/>
    <p:sldId id="272" r:id="rId9"/>
    <p:sldId id="273" r:id="rId10"/>
    <p:sldId id="278" r:id="rId11"/>
    <p:sldId id="279" r:id="rId12"/>
    <p:sldId id="310" r:id="rId13"/>
    <p:sldId id="281" r:id="rId14"/>
    <p:sldId id="30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70;&#1096;&#1077;&#1074;&#1072;\Desktop\&#1054;&#1053;&#1050;&#105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70;&#1096;&#1077;&#1074;&#1072;\Desktop\&#1054;&#1053;&#1050;&#105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70;&#1096;&#1077;&#1074;&#1072;\Desktop\&#1054;&#1053;&#1050;&#105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70;&#1096;&#1077;&#1074;&#1072;\Desktop\&#1054;&#1053;&#1050;&#105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70;&#1096;&#1077;&#1074;&#1072;\Desktop\&#1054;&#1053;&#1050;&#105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70;&#1096;&#1077;&#1074;&#1072;\Desktop\&#1054;&#1053;&#1050;&#105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70;&#1096;&#1077;&#1074;&#1072;\Desktop\&#1054;&#1053;&#1050;&#105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70;&#1096;&#1077;&#1074;&#1072;\Desktop\&#1054;&#1053;&#1050;&#105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Структура выявленных ЗНО по нозологиям (01-04.2023)</a:t>
            </a:r>
          </a:p>
        </c:rich>
      </c:tx>
      <c:layout>
        <c:manualLayout>
          <c:xMode val="edge"/>
          <c:yMode val="edge"/>
          <c:x val="0.14551319091444537"/>
          <c:y val="2.7777790968288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17747794969024E-2"/>
          <c:y val="0.10309871835858982"/>
          <c:w val="0.948378838723409"/>
          <c:h val="0.5921225794581539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Структура выявленных ЗНО по стадиям (01-04.2023)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выявленных ЗНО по нозологиям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multiLvlStrRef>
              <c:f>Лист2!$A$1:$B$9</c:f>
              <c:multiLvlStrCache>
                <c:ptCount val="9"/>
                <c:lvl>
                  <c:pt idx="0">
                    <c:v>С50</c:v>
                  </c:pt>
                  <c:pt idx="1">
                    <c:v>С15-С16</c:v>
                  </c:pt>
                  <c:pt idx="2">
                    <c:v>С18-С20</c:v>
                  </c:pt>
                  <c:pt idx="3">
                    <c:v>С32</c:v>
                  </c:pt>
                  <c:pt idx="4">
                    <c:v>С34</c:v>
                  </c:pt>
                  <c:pt idx="5">
                    <c:v>С43</c:v>
                  </c:pt>
                  <c:pt idx="6">
                    <c:v>С52-С54</c:v>
                  </c:pt>
                  <c:pt idx="7">
                    <c:v>С61</c:v>
                  </c:pt>
                  <c:pt idx="8">
                    <c:v>С64</c:v>
                  </c:pt>
                </c:lvl>
                <c:lvl>
                  <c:pt idx="0">
                    <c:v>ЗНО  молочной железы</c:v>
                  </c:pt>
                  <c:pt idx="1">
                    <c:v>ЗНО пищевода, желудка</c:v>
                  </c:pt>
                  <c:pt idx="2">
                    <c:v>ЗНО толстого кишечника</c:v>
                  </c:pt>
                  <c:pt idx="3">
                    <c:v>ЗНО голосового аппарата</c:v>
                  </c:pt>
                  <c:pt idx="4">
                    <c:v>ЗНО легкого</c:v>
                  </c:pt>
                  <c:pt idx="5">
                    <c:v>Злокачественная меланома</c:v>
                  </c:pt>
                  <c:pt idx="6">
                    <c:v>ЗНО матки, влагалища</c:v>
                  </c:pt>
                  <c:pt idx="7">
                    <c:v>ЗНО предстательной железы</c:v>
                  </c:pt>
                  <c:pt idx="8">
                    <c:v>ЗНО почки, кроме лоханки</c:v>
                  </c:pt>
                </c:lvl>
              </c:multiLvlStrCache>
            </c:multiLvlStrRef>
          </c:cat>
          <c:val>
            <c:numRef>
              <c:f>Лист2!$C$1:$C$9</c:f>
            </c:numRef>
          </c:val>
          <c:extLst>
            <c:ext xmlns:c16="http://schemas.microsoft.com/office/drawing/2014/chart" uri="{C3380CC4-5D6E-409C-BE32-E72D297353CC}">
              <c16:uniqueId val="{00000000-B8C3-423A-8671-960BD1F53E9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8C3-423A-8671-960BD1F53E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8C3-423A-8671-960BD1F53E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8C3-423A-8671-960BD1F53E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8C3-423A-8671-960BD1F53E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B8C3-423A-8671-960BD1F53E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8C3-423A-8671-960BD1F53E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B8C3-423A-8671-960BD1F53E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B8C3-423A-8671-960BD1F53E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B8C3-423A-8671-960BD1F53E9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C3-423A-8671-960BD1F53E9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8C3-423A-8671-960BD1F53E9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8C3-423A-8671-960BD1F53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Лист2!$A$1:$B$9</c:f>
              <c:multiLvlStrCache>
                <c:ptCount val="9"/>
                <c:lvl>
                  <c:pt idx="0">
                    <c:v>С50</c:v>
                  </c:pt>
                  <c:pt idx="1">
                    <c:v>С15-С16</c:v>
                  </c:pt>
                  <c:pt idx="2">
                    <c:v>С18-С20</c:v>
                  </c:pt>
                  <c:pt idx="3">
                    <c:v>С32</c:v>
                  </c:pt>
                  <c:pt idx="4">
                    <c:v>С34</c:v>
                  </c:pt>
                  <c:pt idx="5">
                    <c:v>С43</c:v>
                  </c:pt>
                  <c:pt idx="6">
                    <c:v>С52-С54</c:v>
                  </c:pt>
                  <c:pt idx="7">
                    <c:v>С61</c:v>
                  </c:pt>
                  <c:pt idx="8">
                    <c:v>С64</c:v>
                  </c:pt>
                </c:lvl>
                <c:lvl>
                  <c:pt idx="0">
                    <c:v>ЗНО  молочной железы</c:v>
                  </c:pt>
                  <c:pt idx="1">
                    <c:v>ЗНО пищевода, желудка</c:v>
                  </c:pt>
                  <c:pt idx="2">
                    <c:v>ЗНО толстого кишечника</c:v>
                  </c:pt>
                  <c:pt idx="3">
                    <c:v>ЗНО голосового аппарата</c:v>
                  </c:pt>
                  <c:pt idx="4">
                    <c:v>ЗНО легкого</c:v>
                  </c:pt>
                  <c:pt idx="5">
                    <c:v>Злокачественная меланома</c:v>
                  </c:pt>
                  <c:pt idx="6">
                    <c:v>ЗНО матки, влагалища</c:v>
                  </c:pt>
                  <c:pt idx="7">
                    <c:v>ЗНО предстательной железы</c:v>
                  </c:pt>
                  <c:pt idx="8">
                    <c:v>ЗНО почки, кроме лоханки</c:v>
                  </c:pt>
                </c:lvl>
              </c:multiLvlStrCache>
            </c:multiLvlStrRef>
          </c:cat>
          <c:val>
            <c:numRef>
              <c:f>Лист2!$D$1:$D$9</c:f>
              <c:numCache>
                <c:formatCode>0.00%</c:formatCode>
                <c:ptCount val="9"/>
                <c:pt idx="0">
                  <c:v>9.0909090909090912E-2</c:v>
                </c:pt>
                <c:pt idx="1">
                  <c:v>0.22727272727272727</c:v>
                </c:pt>
                <c:pt idx="2">
                  <c:v>0.27272727272727271</c:v>
                </c:pt>
                <c:pt idx="3">
                  <c:v>4.5454545454545456E-2</c:v>
                </c:pt>
                <c:pt idx="4">
                  <c:v>4.5454545454545456E-2</c:v>
                </c:pt>
                <c:pt idx="5">
                  <c:v>4.5454545454545456E-2</c:v>
                </c:pt>
                <c:pt idx="6">
                  <c:v>0.13636363636363635</c:v>
                </c:pt>
                <c:pt idx="7">
                  <c:v>4.5454545454545456E-2</c:v>
                </c:pt>
                <c:pt idx="8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8C3-423A-8671-960BD1F53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01559530305548"/>
          <c:y val="0.16973944741530619"/>
          <c:w val="0.38249165383018496"/>
          <c:h val="0.77008506084939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выявленных ЗНО по стадиям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17096146391809E-2"/>
          <c:y val="0.19600261828557466"/>
          <c:w val="0.69566566656226403"/>
          <c:h val="0.655419053958143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35-4E4C-A6BA-DA8FDF6AFC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35-4E4C-A6BA-DA8FDF6AFC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35-4E4C-A6BA-DA8FDF6AFC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35-4E4C-A6BA-DA8FDF6AFC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Лист3!$A$1:$A$4</c:f>
              <c:strCache>
                <c:ptCount val="4"/>
                <c:pt idx="0">
                  <c:v>1-1А</c:v>
                </c:pt>
                <c:pt idx="1">
                  <c:v>2- 2А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Лист3!$B$1:$B$4</c:f>
              <c:numCache>
                <c:formatCode>0.00%</c:formatCode>
                <c:ptCount val="4"/>
                <c:pt idx="0">
                  <c:v>0.45454545454545453</c:v>
                </c:pt>
                <c:pt idx="1">
                  <c:v>0.31818181818181818</c:v>
                </c:pt>
                <c:pt idx="2">
                  <c:v>0.13636363636363635</c:v>
                </c:pt>
                <c:pt idx="3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35-4E4C-A6BA-DA8FDF6AF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39732352038033"/>
          <c:y val="0.42573152421900362"/>
          <c:w val="0.1030899025641429"/>
          <c:h val="0.2530435638916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Структура выявленных ЗНО по нозологиям (01-04.2023)</a:t>
            </a:r>
          </a:p>
        </c:rich>
      </c:tx>
      <c:layout>
        <c:manualLayout>
          <c:xMode val="edge"/>
          <c:yMode val="edge"/>
          <c:x val="0.14551319091444537"/>
          <c:y val="2.7777790968288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17747794969024E-2"/>
          <c:y val="0.10309871835858982"/>
          <c:w val="0.948378838723409"/>
          <c:h val="0.5921225794581539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Структура выявленных ЗНО по стадиям (01-04.2023)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выявленных ЗНО по нозологиям </a:t>
            </a:r>
          </a:p>
        </c:rich>
      </c:tx>
      <c:layout>
        <c:manualLayout>
          <c:xMode val="edge"/>
          <c:yMode val="edge"/>
          <c:x val="0.15917259334518669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multiLvlStrRef>
              <c:f>Лист1!$A$1:$B$7</c:f>
              <c:multiLvlStrCache>
                <c:ptCount val="7"/>
                <c:lvl>
                  <c:pt idx="0">
                    <c:v>С50</c:v>
                  </c:pt>
                  <c:pt idx="1">
                    <c:v>С16</c:v>
                  </c:pt>
                  <c:pt idx="2">
                    <c:v>С18.7</c:v>
                  </c:pt>
                  <c:pt idx="3">
                    <c:v>С44.5</c:v>
                  </c:pt>
                  <c:pt idx="4">
                    <c:v>С54</c:v>
                  </c:pt>
                  <c:pt idx="5">
                    <c:v>С61</c:v>
                  </c:pt>
                  <c:pt idx="6">
                    <c:v>С64</c:v>
                  </c:pt>
                </c:lvl>
                <c:lvl>
                  <c:pt idx="0">
                    <c:v>ЗНО  молочной железы</c:v>
                  </c:pt>
                  <c:pt idx="1">
                    <c:v>ЗНО тела желудка</c:v>
                  </c:pt>
                  <c:pt idx="2">
                    <c:v>ЗНО сигмовидной кишки</c:v>
                  </c:pt>
                  <c:pt idx="3">
                    <c:v>ЗНО кожи века</c:v>
                  </c:pt>
                  <c:pt idx="4">
                    <c:v>ЗНО матки</c:v>
                  </c:pt>
                  <c:pt idx="5">
                    <c:v>ЗНО предстательной железы</c:v>
                  </c:pt>
                  <c:pt idx="6">
                    <c:v>ЗНО почки, кроме лоханки</c:v>
                  </c:pt>
                </c:lvl>
              </c:multiLvlStrCache>
            </c:multiLvlStrRef>
          </c:cat>
          <c:val>
            <c:numRef>
              <c:f>Лист1!$C$1:$C$7</c:f>
            </c:numRef>
          </c:val>
          <c:extLst>
            <c:ext xmlns:c16="http://schemas.microsoft.com/office/drawing/2014/chart" uri="{C3380CC4-5D6E-409C-BE32-E72D297353CC}">
              <c16:uniqueId val="{00000000-11D3-453C-9557-35CA06F0A83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1D3-453C-9557-35CA06F0A8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1D3-453C-9557-35CA06F0A8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1D3-453C-9557-35CA06F0A8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1D3-453C-9557-35CA06F0A8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11D3-453C-9557-35CA06F0A8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11D3-453C-9557-35CA06F0A8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11D3-453C-9557-35CA06F0A8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Лист1!$A$1:$B$7</c:f>
              <c:multiLvlStrCache>
                <c:ptCount val="7"/>
                <c:lvl>
                  <c:pt idx="0">
                    <c:v>С50</c:v>
                  </c:pt>
                  <c:pt idx="1">
                    <c:v>С16</c:v>
                  </c:pt>
                  <c:pt idx="2">
                    <c:v>С18.7</c:v>
                  </c:pt>
                  <c:pt idx="3">
                    <c:v>С44.5</c:v>
                  </c:pt>
                  <c:pt idx="4">
                    <c:v>С54</c:v>
                  </c:pt>
                  <c:pt idx="5">
                    <c:v>С61</c:v>
                  </c:pt>
                  <c:pt idx="6">
                    <c:v>С64</c:v>
                  </c:pt>
                </c:lvl>
                <c:lvl>
                  <c:pt idx="0">
                    <c:v>ЗНО  молочной железы</c:v>
                  </c:pt>
                  <c:pt idx="1">
                    <c:v>ЗНО тела желудка</c:v>
                  </c:pt>
                  <c:pt idx="2">
                    <c:v>ЗНО сигмовидной кишки</c:v>
                  </c:pt>
                  <c:pt idx="3">
                    <c:v>ЗНО кожи века</c:v>
                  </c:pt>
                  <c:pt idx="4">
                    <c:v>ЗНО матки</c:v>
                  </c:pt>
                  <c:pt idx="5">
                    <c:v>ЗНО предстательной железы</c:v>
                  </c:pt>
                  <c:pt idx="6">
                    <c:v>ЗНО почки, кроме лоханки</c:v>
                  </c:pt>
                </c:lvl>
              </c:multiLvlStrCache>
            </c:multiLvlStrRef>
          </c:cat>
          <c:val>
            <c:numRef>
              <c:f>Лист1!$D$1:$D$7</c:f>
              <c:numCache>
                <c:formatCode>0.00%</c:formatCode>
                <c:ptCount val="7"/>
                <c:pt idx="0">
                  <c:v>0.35714285714285715</c:v>
                </c:pt>
                <c:pt idx="1">
                  <c:v>0.21428571428571427</c:v>
                </c:pt>
                <c:pt idx="2">
                  <c:v>7.1428571428571425E-2</c:v>
                </c:pt>
                <c:pt idx="3">
                  <c:v>7.1428571428571425E-2</c:v>
                </c:pt>
                <c:pt idx="4">
                  <c:v>0.14285714285714285</c:v>
                </c:pt>
                <c:pt idx="5">
                  <c:v>7.1428571428571425E-2</c:v>
                </c:pt>
                <c:pt idx="6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1D3-453C-9557-35CA06F0A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52340332458444"/>
          <c:y val="0.17497338874307378"/>
          <c:w val="0.38647658961984593"/>
          <c:h val="0.77083989501312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выявленных ЗНО по стадиям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36014616547531"/>
          <c:y val="0.21556693799335941"/>
          <c:w val="0.60555419971751956"/>
          <c:h val="0.596048352772329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30-4F6C-9ED3-AE09DAD452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30-4F6C-9ED3-AE09DAD452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630-4F6C-9ED3-AE09DAD452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630-4F6C-9ED3-AE09DAD452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Лист1!$A$10:$A$13</c:f>
              <c:strCache>
                <c:ptCount val="4"/>
                <c:pt idx="0">
                  <c:v>1</c:v>
                </c:pt>
                <c:pt idx="1">
                  <c:v>1А</c:v>
                </c:pt>
                <c:pt idx="2">
                  <c:v>2</c:v>
                </c:pt>
                <c:pt idx="3">
                  <c:v>3</c:v>
                </c:pt>
              </c:strCache>
            </c:strRef>
          </c:cat>
          <c:val>
            <c:numRef>
              <c:f>Лист1!$B$10:$B$13</c:f>
              <c:numCache>
                <c:formatCode>0.00%</c:formatCode>
                <c:ptCount val="4"/>
                <c:pt idx="0">
                  <c:v>0.2857142857142857</c:v>
                </c:pt>
                <c:pt idx="1">
                  <c:v>0.35714285714285715</c:v>
                </c:pt>
                <c:pt idx="2">
                  <c:v>0.2857142857142857</c:v>
                </c:pt>
                <c:pt idx="3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30-4F6C-9ED3-AE09DAD45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6774435544995"/>
          <c:y val="0.43211394010878629"/>
          <c:w val="6.5886550589752735E-2"/>
          <c:h val="0.23771451143127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8B033-3F23-4E23-AE37-97C710D4118C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273B9-93C7-4811-A8F1-A7AC3400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7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273B9-93C7-4811-A8F1-A7AC3400C0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4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16D24-E6A9-4ADD-8B53-8AFC99CD3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2939B-5631-4493-A30F-9C3393EAF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93548-3DE1-4E66-9CF8-B8B35F3E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92D40-B5C5-4D29-B033-1475DC32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0CE63-7A45-42CF-ACC9-EF120AE8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4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51A32-07DF-4FD8-8746-4F0B17A6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9F9839-43BF-4182-AE32-FEAB4C88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9D29C-9208-4E9B-8D52-E9C8FA44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A0B97-0E83-44DD-98AA-883C80E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2B066-661E-45F4-9F0F-532B4414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AF44C6-1998-4B44-BD34-0BBD24487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95E589-2AF7-428F-B702-1A7F77C90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A969D-AA59-401A-9F24-087BA4B9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FCD90-6583-46E7-A3DC-FD1D7994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DB0D3E-7CDC-4D8C-B353-12C94A0B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3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89CD6-3BDB-4CB0-ADC2-B3131F4A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6E625-39E9-4B3C-9901-075AADCE0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1112A-9EE7-4AB9-8F08-18F1810D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F8C71-39C8-4764-80E9-E2CEC92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11B2D-4E7C-4803-B9F1-6F55C951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8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42FEB-2CD0-4797-9455-803A144D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F20B0-D27B-43B0-94AC-A9F6B7D01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8FAA7-1794-45E8-B305-8281DB00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8F0B6-3278-4F87-A9EA-72B202DD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94EA61-9651-4434-91AA-C5E187D6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7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F9964-E5EE-4542-B6F2-CCEFA851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C749F-E3D7-49B5-95C9-FDFC15034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5B772-0946-493F-A921-6791AA640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D1733C-B1DA-42E7-BCE1-CA7F6E6F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8CC1AE-FE3E-4B15-982C-09D02A7F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765E08-6E48-4D02-AA2D-7CB3093F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0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79E0B-6A6B-405F-B95E-6B3FAB6C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A96BB-49D5-4753-B15B-C5C45B9D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F3155-5E30-4272-9959-F1A1CAA2F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975173-FF29-4D59-B740-3FDE553EE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37EE02-B9CE-4957-B94D-393F07BED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76B4ED-0B05-4717-BFC0-010D5F9D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B0C697-51AC-4F95-81D4-7A2C11E0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97CC81-5739-457B-B66C-5E1194C3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2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15890-38F8-498E-9BA8-F01A5E4A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E0E4EA-D55A-42BA-BE7E-03E4B8E9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7BCE54-DDD8-4362-AD2D-849BF57B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18558E-2471-4BD8-90C1-65EDFA70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1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D969C1-18EB-49A9-8BAD-5A6404E2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A72EB2-5AA6-4F4E-AD0A-9CC77EBC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CDA18A-EDAD-4EA5-86C9-0E8E4C90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71A41-5292-4AE7-8ECE-81D054D3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6FD10-0AF3-4899-9064-DF70B8B9A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0414F4-BBFB-48E1-824C-D8A12839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2C73E1-629F-4424-BEE4-C6B3F70A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5C7028-4CDB-43A0-8369-A801D6AB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2E6015-529A-4747-B50C-B789305A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4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7A76F-054D-480D-9F17-3F2CB888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BF427A-4F03-48A1-93C3-EADD99DA2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B9FACE-E759-4AD1-8374-0062375A3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EA19B2-1027-44E3-9E6D-62EB456D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9FDE39-1401-4548-BC5D-9F1D8AA7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3A2F21-85B9-4566-9991-0D398D05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1E4BC-750D-436C-9A34-B8CBEF25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132219-7385-432C-B25F-82C290EDC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120BC-CDBB-494E-B4DF-4FC49A19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D537-0640-4CA0-B06C-6AA6086B13CB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DE066-8F25-4CF5-8FA6-B4BC17C13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D9D10-FF9D-4479-B617-48C8F924C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9E608-E235-446B-AD53-30B40ECCC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2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9077D-104D-4491-970C-28369025C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384102"/>
            <a:ext cx="11702473" cy="316821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Республики Карелия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«Городская поликлиника №4»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профилактического медицинского осмотра и диспансеризации определенных групп взрослого населения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C2D9B8-1123-4A44-BB06-84FB3952E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199" y="4571855"/>
            <a:ext cx="4396509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Юшева Оксана Эдуардовна,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фельдшер Центра здоровья и отделения медицинской профилактики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248BE-6542-4A2D-9E45-4F085A1C1F1B}"/>
              </a:ext>
            </a:extLst>
          </p:cNvPr>
          <p:cNvSpPr txBox="1"/>
          <p:nvPr/>
        </p:nvSpPr>
        <p:spPr>
          <a:xfrm>
            <a:off x="3971636" y="6051837"/>
            <a:ext cx="366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г.Петрозаводск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A58BAE1-DFEE-43B5-A243-36BA2C9E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231847"/>
            <a:ext cx="1764144" cy="149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6F4A9B1-EA9B-42EA-ACF6-3DD46FB04BA3}"/>
              </a:ext>
            </a:extLst>
          </p:cNvPr>
          <p:cNvCxnSpPr>
            <a:cxnSpLocks/>
          </p:cNvCxnSpPr>
          <p:nvPr/>
        </p:nvCxnSpPr>
        <p:spPr>
          <a:xfrm flipV="1">
            <a:off x="4655127" y="951345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1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43541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48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НАПРАВЛЕНИЕ НА ДИСПАНСЕРИЗАЦИЮ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CEC77E-8335-4B5A-8AFA-3C677AB3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72" y="1601842"/>
            <a:ext cx="3635784" cy="513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E97B63B-ED41-4CFC-927A-037E7001BD4C}"/>
              </a:ext>
            </a:extLst>
          </p:cNvPr>
          <p:cNvCxnSpPr>
            <a:cxnSpLocks/>
          </p:cNvCxnSpPr>
          <p:nvPr/>
        </p:nvCxnSpPr>
        <p:spPr>
          <a:xfrm>
            <a:off x="4655127" y="1062181"/>
            <a:ext cx="732674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8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116821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53" y="1277872"/>
            <a:ext cx="11924094" cy="5347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 ПРОЦЕССЕ ПРОВЕДЕНИЯ ПРОФИЛАКТИЧЕСКОГО МЕДИЦИНСКОГО ОСМОТРА И ДИСПАНСЕРИЗАЦИИ ЗЛОКАЧЕСТВЕННЫХ НОВООБРАЗОВАНИЙ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год)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B9493BD-7AE9-466F-B370-7B4D89EE3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854418"/>
              </p:ext>
            </p:extLst>
          </p:nvPr>
        </p:nvGraphicFramePr>
        <p:xfrm>
          <a:off x="288660" y="2303107"/>
          <a:ext cx="5015346" cy="42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768379A-FCD9-444F-81C4-299727E0E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329233"/>
              </p:ext>
            </p:extLst>
          </p:nvPr>
        </p:nvGraphicFramePr>
        <p:xfrm>
          <a:off x="5908963" y="2059708"/>
          <a:ext cx="5599545" cy="362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59563B0-CC3C-4FE3-8A6A-6B75A404CB64}"/>
              </a:ext>
            </a:extLst>
          </p:cNvPr>
          <p:cNvCxnSpPr>
            <a:cxnSpLocks/>
          </p:cNvCxnSpPr>
          <p:nvPr/>
        </p:nvCxnSpPr>
        <p:spPr>
          <a:xfrm flipV="1">
            <a:off x="4657436" y="1126836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E2F3899-7AC6-4AF6-8A64-6DF2452BD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255635"/>
              </p:ext>
            </p:extLst>
          </p:nvPr>
        </p:nvGraphicFramePr>
        <p:xfrm>
          <a:off x="167432" y="2344610"/>
          <a:ext cx="6367412" cy="361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8358A74-224F-4212-873A-93B92C5CC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43696"/>
              </p:ext>
            </p:extLst>
          </p:nvPr>
        </p:nvGraphicFramePr>
        <p:xfrm>
          <a:off x="6689551" y="2344610"/>
          <a:ext cx="5213789" cy="362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7208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116821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53" y="1277872"/>
            <a:ext cx="11924094" cy="5347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 ПРОЦЕССЕ ПРОВЕДЕНИЯ ПРОФИЛАКТИЧЕСКОГО МЕДИЦИНСКОГО ОСМОТРА И ДИСПАНСЕРИЗАЦИИ ЗЛОКАЧЕСТВЕННЫХ НОВООБРАЗОВАНИЙ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(01.01.2023-30.04.2023)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B9493BD-7AE9-466F-B370-7B4D89EE3BD0}"/>
              </a:ext>
            </a:extLst>
          </p:cNvPr>
          <p:cNvGraphicFramePr>
            <a:graphicFrameLocks/>
          </p:cNvGraphicFramePr>
          <p:nvPr/>
        </p:nvGraphicFramePr>
        <p:xfrm>
          <a:off x="288660" y="2303107"/>
          <a:ext cx="5015346" cy="42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768379A-FCD9-444F-81C4-299727E0EC71}"/>
              </a:ext>
            </a:extLst>
          </p:cNvPr>
          <p:cNvGraphicFramePr>
            <a:graphicFrameLocks/>
          </p:cNvGraphicFramePr>
          <p:nvPr/>
        </p:nvGraphicFramePr>
        <p:xfrm>
          <a:off x="5908963" y="2059708"/>
          <a:ext cx="5599545" cy="362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59563B0-CC3C-4FE3-8A6A-6B75A404CB64}"/>
              </a:ext>
            </a:extLst>
          </p:cNvPr>
          <p:cNvCxnSpPr>
            <a:cxnSpLocks/>
          </p:cNvCxnSpPr>
          <p:nvPr/>
        </p:nvCxnSpPr>
        <p:spPr>
          <a:xfrm flipV="1">
            <a:off x="4657436" y="1126836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4709D6C-8353-412E-AE7C-3680BC548947}"/>
              </a:ext>
            </a:extLst>
          </p:cNvPr>
          <p:cNvGraphicFramePr>
            <a:graphicFrameLocks/>
          </p:cNvGraphicFramePr>
          <p:nvPr/>
        </p:nvGraphicFramePr>
        <p:xfrm>
          <a:off x="288660" y="2644241"/>
          <a:ext cx="5955121" cy="362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768379A-FCD9-444F-81C4-299727E0EC71}"/>
              </a:ext>
            </a:extLst>
          </p:cNvPr>
          <p:cNvGraphicFramePr>
            <a:graphicFrameLocks/>
          </p:cNvGraphicFramePr>
          <p:nvPr/>
        </p:nvGraphicFramePr>
        <p:xfrm>
          <a:off x="6398489" y="2644241"/>
          <a:ext cx="5433294" cy="362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960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EFB74-330A-4E6D-BD08-330A7CAA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15" y="102308"/>
            <a:ext cx="2761361" cy="20710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7A1AE-F2BB-4D7C-832D-3846366B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283" y="29972"/>
            <a:ext cx="2286000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776AC2-9B48-4D47-8BCB-C56823083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792" y="29972"/>
            <a:ext cx="2096653" cy="2795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66AFFA-DDB0-42A2-9FF0-7C2A8ADD7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875" y="0"/>
            <a:ext cx="2096655" cy="2795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7E7F80-E9FB-4B48-92F7-6FC72AA59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090" y="4826883"/>
            <a:ext cx="2668193" cy="20011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10F02C-64D8-4B4A-BAC6-AA1BAB1CB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476" y="4205535"/>
            <a:ext cx="1976949" cy="26359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350B51-F9D9-4BD0-93B3-69158CC4A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7685" y="29972"/>
            <a:ext cx="2520525" cy="2520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264C5B-C214-407A-8C4A-8AA5A58B67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525" y="4358258"/>
            <a:ext cx="1976949" cy="24697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EE0022-78E1-4945-92EA-C45CCE7BAE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7296" y="4075662"/>
            <a:ext cx="1810462" cy="27356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D3F13D-9F00-4A8B-ACD9-871BF92491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9752" y="3024431"/>
            <a:ext cx="2612248" cy="17402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CD2072-C62F-4606-8743-90F412CF99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6119" y="2849716"/>
            <a:ext cx="2813750" cy="1879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707CE1-F05F-466E-9929-F9E953723C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5141" y="4783480"/>
            <a:ext cx="2813750" cy="2110312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21030B37-6147-465E-BD17-1F11DE8D955D}"/>
              </a:ext>
            </a:extLst>
          </p:cNvPr>
          <p:cNvSpPr/>
          <p:nvPr/>
        </p:nvSpPr>
        <p:spPr>
          <a:xfrm>
            <a:off x="2914154" y="2652465"/>
            <a:ext cx="6451937" cy="1453368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Профилактика-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ключ к долголетию!</a:t>
            </a:r>
          </a:p>
        </p:txBody>
      </p:sp>
    </p:spTree>
    <p:extLst>
      <p:ext uri="{BB962C8B-B14F-4D97-AF65-F5344CB8AC3E}">
        <p14:creationId xmlns:p14="http://schemas.microsoft.com/office/powerpoint/2010/main" val="66383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логотип 4 поликли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3" y="4077073"/>
            <a:ext cx="3516541" cy="209449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07568" y="22048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533FCE9-FC69-4212-B288-3D65A758452F}"/>
              </a:ext>
            </a:extLst>
          </p:cNvPr>
          <p:cNvCxnSpPr>
            <a:cxnSpLocks/>
          </p:cNvCxnSpPr>
          <p:nvPr/>
        </p:nvCxnSpPr>
        <p:spPr>
          <a:xfrm flipV="1">
            <a:off x="4655127" y="951345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4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9CA4D95-BE00-4262-AB0B-33008CB8C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1775"/>
            <a:ext cx="1505527" cy="127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9D0B9-F323-4FE4-9BFC-C76A8D6A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775"/>
            <a:ext cx="11252201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52F8A-6ADA-4106-85A8-6D43A6CB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МЕДИЦИНСКИЙ ОСМОТР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скрининговых исследований, проводимых в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целях раннего (своевременного) выявления состояний, заболеваний и факторов риска их развития, немедицинского потребления наркотических средств и психотропных веществ, а также в целях определения групп здоровья и выработки рекомендаций для пациентов.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проводиться:</a:t>
            </a:r>
          </a:p>
          <a:p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самостоятельного мероприятия;</a:t>
            </a:r>
          </a:p>
          <a:p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диспансеризации;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диспансерного наблюдения (при проведении первого в текущем году диспансерного приема (осмотра, консультации). 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DA32A03-3491-42B0-ABD9-1AF5E1AA3128}"/>
              </a:ext>
            </a:extLst>
          </p:cNvPr>
          <p:cNvCxnSpPr>
            <a:cxnSpLocks/>
          </p:cNvCxnSpPr>
          <p:nvPr/>
        </p:nvCxnSpPr>
        <p:spPr>
          <a:xfrm flipV="1">
            <a:off x="4636654" y="1145308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3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95557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673"/>
            <a:ext cx="10515600" cy="469914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МЕДИЦИНСКИЙ ОСМОТР</a:t>
            </a:r>
          </a:p>
          <a:p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5267497-41C2-4728-95E9-6287D358C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87782"/>
              </p:ext>
            </p:extLst>
          </p:nvPr>
        </p:nvGraphicFramePr>
        <p:xfrm>
          <a:off x="133953" y="1604568"/>
          <a:ext cx="11924094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548">
                  <a:extLst>
                    <a:ext uri="{9D8B030D-6E8A-4147-A177-3AD203B41FA5}">
                      <a16:colId xmlns:a16="http://schemas.microsoft.com/office/drawing/2014/main" val="1940955779"/>
                    </a:ext>
                  </a:extLst>
                </a:gridCol>
                <a:gridCol w="5218546">
                  <a:extLst>
                    <a:ext uri="{9D8B030D-6E8A-4147-A177-3AD203B41FA5}">
                      <a16:colId xmlns:a16="http://schemas.microsoft.com/office/drawing/2014/main" val="4255255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КОНТИНГЕНТ, КРАТНОСТЬ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9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граждан в возрасте 18 лет и старше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граждане,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7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Расчет на основании антропометрии (измерение роста, массы тела, окружности талии) индекса массы тела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 граждане,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6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Измерение артериального давления на периферических артериях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 граждане,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6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исследование уровня общего холестерина в крови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 граждане,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1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уровня глюкозы в крови натощак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 граждане,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724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флюорография (рентгенография) легких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 лет 1 раз в 2 года (возраст составляет четное количество лет)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7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Электрокардиография в покое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прохождении осмотра впервые, далее с 35 лет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3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Измерение внутриглазного давления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прохождении осмотра впервые, далее с 40 лет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фельдшером (акушеркой) или врачом акушером-гинекологом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Женщины в возрасте от 18 1 раз в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13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относительного сердечно-сосудистого риска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Граждане в возрасте от 18 до 39 лет включительно 1 раз в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55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абсолютного сердечно-сосудистого риска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Граждан в возрасте от 40 до 64 лет включительно 1 раз в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1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(осмотр) по результатам профилактического медицинского осмотра, в т. ч. осмотр на выявление визуальных и иных локализаций онкологических заболеваний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граждане, ежегодно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795878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F71B009-642A-44F7-8F9C-6541122AA81B}"/>
              </a:ext>
            </a:extLst>
          </p:cNvPr>
          <p:cNvCxnSpPr>
            <a:cxnSpLocks/>
          </p:cNvCxnSpPr>
          <p:nvPr/>
        </p:nvCxnSpPr>
        <p:spPr>
          <a:xfrm flipV="1">
            <a:off x="4657436" y="1099766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08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116821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ОПРЕДЕЛЕННЫХ ГРУПП ВЗРОСЛОГО НАСЕЛЕНИЯ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мероприятий, включающий в себя профилактический медицинский осмотр и дополнительные методы обследований (в том числе скрининг для раннего выявления ЗНО), проводимых в целях оценки состояния здоровья (включая определение группы здоровья и группы диспансерного наблюдения).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проводиться:</a:t>
            </a:r>
          </a:p>
          <a:p>
            <a:r>
              <a:rPr lang="ru-RU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самостоятельного мероприятия;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диспансерного наблюдения (при проведении первого в текущем году диспансерного приема (осмотра, консультации).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Проводится в 2 этапа.</a:t>
            </a: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2159A1E-49A2-4585-80F8-FD38D2583E40}"/>
              </a:ext>
            </a:extLst>
          </p:cNvPr>
          <p:cNvCxnSpPr>
            <a:cxnSpLocks/>
          </p:cNvCxnSpPr>
          <p:nvPr/>
        </p:nvCxnSpPr>
        <p:spPr>
          <a:xfrm flipV="1">
            <a:off x="4657436" y="1099127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4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821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64" y="1442383"/>
            <a:ext cx="10515600" cy="40555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ДИСПАНСЕРИЗАЦИИ ОПРЕДЕЛЕННЫХ ГРУПП ВЗРОСЛОГО НАСЕЛЕНИЯ</a:t>
            </a: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03D9868-037F-4E6D-B591-2DCB505E3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66646"/>
              </p:ext>
            </p:extLst>
          </p:nvPr>
        </p:nvGraphicFramePr>
        <p:xfrm>
          <a:off x="133953" y="1777288"/>
          <a:ext cx="11637818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273">
                  <a:extLst>
                    <a:ext uri="{9D8B030D-6E8A-4147-A177-3AD203B41FA5}">
                      <a16:colId xmlns:a16="http://schemas.microsoft.com/office/drawing/2014/main" val="736639942"/>
                    </a:ext>
                  </a:extLst>
                </a:gridCol>
                <a:gridCol w="4202545">
                  <a:extLst>
                    <a:ext uri="{9D8B030D-6E8A-4147-A177-3AD203B41FA5}">
                      <a16:colId xmlns:a16="http://schemas.microsoft.com/office/drawing/2014/main" val="1615403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КОНТИНГЕНТ, КРАТНОСТЬ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314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профилактического медицинского осмотра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7395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11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методы обследований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2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анализ крови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с 40 лет,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простат-специфического антигена в крови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 в возрасте 50, 55, 60, 64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8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кала на скрытую кровь иммунохимическим методом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в возрасте 40-64 лет 1 раз в 2 года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в возрасте 65-75 лет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Цитологическое исследование мазка с шейки матки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 18-64 лет 1 раз в 3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8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Маммография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 40-75 лет 1 раз в 2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9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ФЭГДС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4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(осмотр) по результатам профилактического медицинского осмотра, в т. ч. осмотр на выявление визуальных и иных локализаций онкологических заболеваний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граждане,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67617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1722B7D-8B94-44F4-B8A1-DE88AD6A0A20}"/>
              </a:ext>
            </a:extLst>
          </p:cNvPr>
          <p:cNvCxnSpPr>
            <a:cxnSpLocks/>
          </p:cNvCxnSpPr>
          <p:nvPr/>
        </p:nvCxnSpPr>
        <p:spPr>
          <a:xfrm flipV="1">
            <a:off x="4733610" y="1107479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6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36" y="116821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64" y="1442383"/>
            <a:ext cx="10515600" cy="4782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 ДИСПАНСЕРИЗАЦИЯ ГРАЖДАН, ПЕРЕБОЛЕВШИХ НОВОЙ КОРОНАВИРУСНОЙ ИНФЕКЦИЕЙ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(COVID-19)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мероприятий, который проводится дополнительно к ПМО или диспансеризации лицам, перенесшим новую коронавирусную инфекцию.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Углубленная диспансеризация также может быть проведена по инициативе гражданина, в отношении которого отсутствуют сведения о перенесенном заболевании новой коронавирусной инфекцией (COVID-19)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Проводится в 2 этапа.</a:t>
            </a: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D07C117-27D3-40AB-A259-12B347C6B6AC}"/>
              </a:ext>
            </a:extLst>
          </p:cNvPr>
          <p:cNvCxnSpPr>
            <a:cxnSpLocks/>
          </p:cNvCxnSpPr>
          <p:nvPr/>
        </p:nvCxnSpPr>
        <p:spPr>
          <a:xfrm flipV="1">
            <a:off x="4733610" y="1089890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3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36" y="116821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64" y="1442383"/>
            <a:ext cx="10515600" cy="4782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УГЛУБЛЕННОЙ ДИСПАНСЕРИЗАЦИИ ГРАЖДАН, ПЕРЕБОЛЕВШИХ НОВОЙ КОРОНАВИРУСНОЙ ИНФЕКЦИЕЙ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(COVID-19)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C7D8001-B2AC-488A-92B8-9A8E856D6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83835"/>
              </p:ext>
            </p:extLst>
          </p:nvPr>
        </p:nvGraphicFramePr>
        <p:xfrm>
          <a:off x="406400" y="2695653"/>
          <a:ext cx="11416145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764">
                  <a:extLst>
                    <a:ext uri="{9D8B030D-6E8A-4147-A177-3AD203B41FA5}">
                      <a16:colId xmlns:a16="http://schemas.microsoft.com/office/drawing/2014/main" val="1046794459"/>
                    </a:ext>
                  </a:extLst>
                </a:gridCol>
                <a:gridCol w="5710381">
                  <a:extLst>
                    <a:ext uri="{9D8B030D-6E8A-4147-A177-3AD203B41FA5}">
                      <a16:colId xmlns:a16="http://schemas.microsoft.com/office/drawing/2014/main" val="68074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КОНТИНГЕНТ, КРАТНОСТЬ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90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Насыщение крови кислородом в покое (сатурация)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граждане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9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Спирометрия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граждане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5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Рентгенография органов грудной клетки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Выполняется если не проводилось ранее в течение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(клинический) анализ крови развернутый, с определением лейкоцитарной формулы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граждане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Биохимический анализ крови: общий холестерин, липопротеины низкой плотности, С-реактивный белок, АЛТ,АСТ, креатинин, ЛДГ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граждане</a:t>
                      </a: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8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концентрации Д-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димера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крови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Выполняется лицам, перенесшим среднюю степень тяжести и выше новой коронавирусной инфекции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98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 с 6-минутной ходьбой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при исходной сатурации кислорода крови более 94% в сочетании с наличием у пациента жалоб на одышку, отеки, которые появились впервые или повысилась их интенсивность.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645581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B06AD84-1449-42C8-9416-4BC138858125}"/>
              </a:ext>
            </a:extLst>
          </p:cNvPr>
          <p:cNvCxnSpPr>
            <a:cxnSpLocks/>
          </p:cNvCxnSpPr>
          <p:nvPr/>
        </p:nvCxnSpPr>
        <p:spPr>
          <a:xfrm flipV="1">
            <a:off x="4733610" y="1156495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658850E-AA33-44DF-B253-BD9F8B041092}"/>
              </a:ext>
            </a:extLst>
          </p:cNvPr>
          <p:cNvCxnSpPr>
            <a:cxnSpLocks/>
          </p:cNvCxnSpPr>
          <p:nvPr/>
        </p:nvCxnSpPr>
        <p:spPr>
          <a:xfrm>
            <a:off x="12041883" y="1156495"/>
            <a:ext cx="1" cy="1117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3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ПРАВО ПРОЙТИ ПРОФИЛАКТИЧЕСКИЙ МЕДИЦИНСКИЙ ОСМОТР И ДИСПАНСЕРИЗАЦИЮ?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застрахованный гражданин в возрасте 18 лет и старше, имеющий полис ОМС, выданный на территории Республики Карелия, независимо от прикрепления к МО (регламентировано Территориальной программой государственных гарантий бесплатного оказания гражданам медицинской помощи в Республике Карелия на 2023 год).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9A6193-2127-422E-B840-10EE7F5BE2CC}"/>
              </a:ext>
            </a:extLst>
          </p:cNvPr>
          <p:cNvCxnSpPr>
            <a:cxnSpLocks/>
          </p:cNvCxnSpPr>
          <p:nvPr/>
        </p:nvCxnSpPr>
        <p:spPr>
          <a:xfrm flipV="1">
            <a:off x="4664364" y="1237672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7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57894-14E4-48A7-87D4-D1FCACF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3" y="116821"/>
            <a:ext cx="1542422" cy="2578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1512-12F7-4E20-B3E9-8E99369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116821"/>
            <a:ext cx="11076709" cy="1325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27.04.2021 №404н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15B7-6342-4B21-94F1-33DA464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273"/>
            <a:ext cx="10515600" cy="52554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ПРОЙТИ ПРОФИЛАКТИЧЕСКИЙ МЕДИЦИНСКИЙ ОСМОТР И ДИСПАНСЕРИЗАЦИЮ (В ТОМ ЧИСЛЕ УГЛУБЛЕННУЮ)?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предварительной записи: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 регистратуры поликлиники (тел. 53-35-22- многоканальный);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отделения медицинской профилактики (тел.8(921)451-60-75);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Единого портала Государственных услуг.</a:t>
            </a:r>
          </a:p>
          <a:p>
            <a:pPr marL="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 оказывается с понедельника по пятницу 08:00-19:00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Без предварительной записи: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обращения.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 оказывается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понедельника по пятницу 08:00-15:00, организован отдельный поток.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«Диспансеризация выходного дня»:</a:t>
            </a:r>
          </a:p>
          <a:p>
            <a:pPr marL="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субботам 09:00-15:00 по предварительной записи.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комплекс обследований проводится в одно посещение.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4D32B69-12F7-40CC-9F4B-32085E07DF06}"/>
              </a:ext>
            </a:extLst>
          </p:cNvPr>
          <p:cNvCxnSpPr>
            <a:cxnSpLocks/>
          </p:cNvCxnSpPr>
          <p:nvPr/>
        </p:nvCxnSpPr>
        <p:spPr>
          <a:xfrm flipV="1">
            <a:off x="4657436" y="1154545"/>
            <a:ext cx="7324437" cy="46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3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1224</Words>
  <Application>Microsoft Office PowerPoint</Application>
  <PresentationFormat>Широкоэкранный</PresentationFormat>
  <Paragraphs>128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Тема Office</vt:lpstr>
      <vt:lpstr>Государственное бюджетное учреждение здравоохранения Республики Карелия  «Городская поликлиника №4»     Порядок проведения профилактического медицинского осмотра и диспансеризации определенных групп взрослого населения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Приказ Министерства здравоохранения Российской Федерации от 27.04.2021 №404н «Об утверждении Порядка проведения профилактического медицинского осмотра и диспансеризации определенных групп взрослого населения»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здравоохранения Республики Карелия  «Городская поликлиника №4»     Порядок проведения профилактического медицинского осмотра и диспансеризации определенных групп взрослого населения</dc:title>
  <dc:creator>Юшева Оксана Эдуардовна</dc:creator>
  <cp:lastModifiedBy>Юшева Оксана Эдуардовна</cp:lastModifiedBy>
  <cp:revision>46</cp:revision>
  <dcterms:created xsi:type="dcterms:W3CDTF">2023-05-10T08:48:49Z</dcterms:created>
  <dcterms:modified xsi:type="dcterms:W3CDTF">2023-05-22T05:32:23Z</dcterms:modified>
</cp:coreProperties>
</file>