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81" r:id="rId2"/>
    <p:sldId id="323" r:id="rId3"/>
    <p:sldId id="368" r:id="rId4"/>
    <p:sldId id="369" r:id="rId5"/>
    <p:sldId id="372" r:id="rId6"/>
    <p:sldId id="371" r:id="rId7"/>
    <p:sldId id="370" r:id="rId8"/>
    <p:sldId id="373" r:id="rId9"/>
    <p:sldId id="360" r:id="rId10"/>
    <p:sldId id="294" r:id="rId11"/>
  </p:sldIdLst>
  <p:sldSz cx="9144000" cy="6858000" type="screen4x3"/>
  <p:notesSz cx="6808788" cy="99409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BDF00440-2565-4F85-9FA3-7C7AEE858267}">
          <p14:sldIdLst>
            <p14:sldId id="281"/>
            <p14:sldId id="323"/>
            <p14:sldId id="368"/>
            <p14:sldId id="369"/>
            <p14:sldId id="372"/>
            <p14:sldId id="371"/>
            <p14:sldId id="370"/>
            <p14:sldId id="373"/>
            <p14:sldId id="360"/>
          </p14:sldIdLst>
        </p14:section>
        <p14:section name="Раздел без заголовка" id="{79B89EF6-2E71-4800-8CFC-AAF80960C8CA}">
          <p14:sldIdLst/>
        </p14:section>
        <p14:section name="Раздел без заголовка" id="{7FE9D027-7DA0-4261-AAD5-5A7B0DC966AE}">
          <p14:sldIdLst>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9552" autoAdjust="0"/>
  </p:normalViewPr>
  <p:slideViewPr>
    <p:cSldViewPr>
      <p:cViewPr>
        <p:scale>
          <a:sx n="86" d="100"/>
          <a:sy n="86" d="100"/>
        </p:scale>
        <p:origin x="-2460" y="-7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3396" y="-84"/>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50474" cy="497603"/>
          </a:xfrm>
          <a:prstGeom prst="rect">
            <a:avLst/>
          </a:prstGeom>
        </p:spPr>
        <p:txBody>
          <a:bodyPr vert="horz" lIns="91544" tIns="45771" rIns="91544" bIns="45771"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6739" y="0"/>
            <a:ext cx="2950474" cy="497603"/>
          </a:xfrm>
          <a:prstGeom prst="rect">
            <a:avLst/>
          </a:prstGeom>
        </p:spPr>
        <p:txBody>
          <a:bodyPr vert="horz" lIns="91544" tIns="45771" rIns="91544" bIns="45771" rtlCol="0"/>
          <a:lstStyle>
            <a:lvl1pPr algn="r" fontAlgn="auto">
              <a:spcBef>
                <a:spcPts val="0"/>
              </a:spcBef>
              <a:spcAft>
                <a:spcPts val="0"/>
              </a:spcAft>
              <a:defRPr sz="1200">
                <a:latin typeface="+mn-lt"/>
              </a:defRPr>
            </a:lvl1pPr>
          </a:lstStyle>
          <a:p>
            <a:pPr>
              <a:defRPr/>
            </a:pPr>
            <a:fld id="{B2B26076-DE4B-4916-920D-93E9A051C439}" type="datetimeFigureOut">
              <a:rPr lang="ru-RU"/>
              <a:pPr>
                <a:defRPr/>
              </a:pPr>
              <a:t>02.02.2023</a:t>
            </a:fld>
            <a:endParaRPr lang="ru-RU"/>
          </a:p>
        </p:txBody>
      </p:sp>
      <p:sp>
        <p:nvSpPr>
          <p:cNvPr id="4" name="Образ слайда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544" tIns="45771" rIns="91544" bIns="45771" rtlCol="0" anchor="ctr"/>
          <a:lstStyle/>
          <a:p>
            <a:pPr lvl="0"/>
            <a:endParaRPr lang="ru-RU" noProof="0"/>
          </a:p>
        </p:txBody>
      </p:sp>
      <p:sp>
        <p:nvSpPr>
          <p:cNvPr id="5" name="Заметки 4"/>
          <p:cNvSpPr>
            <a:spLocks noGrp="1"/>
          </p:cNvSpPr>
          <p:nvPr>
            <p:ph type="body" sz="quarter" idx="3"/>
          </p:nvPr>
        </p:nvSpPr>
        <p:spPr>
          <a:xfrm>
            <a:off x="680880" y="4723253"/>
            <a:ext cx="5447030" cy="4472064"/>
          </a:xfrm>
          <a:prstGeom prst="rect">
            <a:avLst/>
          </a:prstGeom>
        </p:spPr>
        <p:txBody>
          <a:bodyPr vert="horz" lIns="91544" tIns="45771" rIns="91544" bIns="45771"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41734"/>
            <a:ext cx="2950474" cy="497602"/>
          </a:xfrm>
          <a:prstGeom prst="rect">
            <a:avLst/>
          </a:prstGeom>
        </p:spPr>
        <p:txBody>
          <a:bodyPr vert="horz" lIns="91544" tIns="45771" rIns="91544" bIns="45771"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6739" y="9441734"/>
            <a:ext cx="2950474" cy="497602"/>
          </a:xfrm>
          <a:prstGeom prst="rect">
            <a:avLst/>
          </a:prstGeom>
        </p:spPr>
        <p:txBody>
          <a:bodyPr vert="horz" lIns="91544" tIns="45771" rIns="91544" bIns="45771" rtlCol="0" anchor="b"/>
          <a:lstStyle>
            <a:lvl1pPr algn="r" fontAlgn="auto">
              <a:spcBef>
                <a:spcPts val="0"/>
              </a:spcBef>
              <a:spcAft>
                <a:spcPts val="0"/>
              </a:spcAft>
              <a:defRPr sz="1200">
                <a:latin typeface="+mn-lt"/>
              </a:defRPr>
            </a:lvl1pPr>
          </a:lstStyle>
          <a:p>
            <a:pPr>
              <a:defRPr/>
            </a:pPr>
            <a:fld id="{FE9A1984-59EA-45D3-AFB5-1F90848CCCED}" type="slidenum">
              <a:rPr lang="ru-RU"/>
              <a:pPr>
                <a:defRPr/>
              </a:pPr>
              <a:t>‹#›</a:t>
            </a:fld>
            <a:endParaRPr lang="ru-RU"/>
          </a:p>
        </p:txBody>
      </p:sp>
    </p:spTree>
    <p:extLst>
      <p:ext uri="{BB962C8B-B14F-4D97-AF65-F5344CB8AC3E}">
        <p14:creationId xmlns:p14="http://schemas.microsoft.com/office/powerpoint/2010/main" val="3332426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A4DD928-7F76-4B28-BAA7-6416DFC18815}" type="slidenum">
              <a:rPr lang="ru-RU" smtClean="0"/>
              <a:pPr>
                <a:defRPr/>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74B1FCA-F8A0-483D-996F-A75AAA6DEBF6}" type="slidenum">
              <a:rPr lang="ru-RU" smtClean="0"/>
              <a:pPr>
                <a:defRPr/>
              </a:pPr>
              <a:t>10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A4DD928-7F76-4B28-BAA7-6416DFC18815}" type="slidenum">
              <a:rPr lang="ru-RU" smtClean="0"/>
              <a:pPr>
                <a:defRPr/>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A33F48F-1DA0-4FD9-A234-21D5251037D2}" type="slidenum">
              <a:rPr lang="ru-RU" smtClean="0"/>
              <a:pPr>
                <a:defRPr/>
              </a:pPr>
              <a:t>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2"/>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EE91E832-B487-4D7C-BE31-5675C442FCA1}" type="datetimeFigureOut">
              <a:rPr lang="ru-RU"/>
              <a:pPr>
                <a:defRPr/>
              </a:pPr>
              <a:t>02.02.2023</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D1BA5C24-79F2-4ADC-BE74-82A3B461AB11}" type="slidenum">
              <a:rPr lang="ru-RU"/>
              <a:pPr>
                <a:defRPr/>
              </a:pPr>
              <a:t>‹#›</a:t>
            </a:fld>
            <a:endParaRPr lang="ru-RU"/>
          </a:p>
        </p:txBody>
      </p:sp>
    </p:spTree>
    <p:extLst>
      <p:ext uri="{BB962C8B-B14F-4D97-AF65-F5344CB8AC3E}">
        <p14:creationId xmlns:p14="http://schemas.microsoft.com/office/powerpoint/2010/main" val="82038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368502C-BDE3-48CF-BFBA-D7FBAF85976B}" type="datetimeFigureOut">
              <a:rPr lang="ru-RU"/>
              <a:pPr>
                <a:defRPr/>
              </a:pPr>
              <a:t>02.02.2023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50EAD62-34F2-4E31-ACDF-F26EB17530F3}" type="slidenum">
              <a:rPr lang="ru-RU"/>
              <a:pPr>
                <a:defRPr/>
              </a:pPr>
              <a:t>‹#›</a:t>
            </a:fld>
            <a:endParaRPr lang="ru-RU"/>
          </a:p>
        </p:txBody>
      </p:sp>
    </p:spTree>
    <p:extLst>
      <p:ext uri="{BB962C8B-B14F-4D97-AF65-F5344CB8AC3E}">
        <p14:creationId xmlns:p14="http://schemas.microsoft.com/office/powerpoint/2010/main" val="206342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2"/>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098D59F-55DA-41C4-9693-560C7D33AC58}" type="datetimeFigureOut">
              <a:rPr lang="ru-RU"/>
              <a:pPr>
                <a:defRPr/>
              </a:pPr>
              <a:t>02.02.2023</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D70BB5F3-2EBF-4154-9AA0-7589FA560F8C}" type="slidenum">
              <a:rPr lang="ru-RU"/>
              <a:pPr>
                <a:defRPr/>
              </a:pPr>
              <a:t>‹#›</a:t>
            </a:fld>
            <a:endParaRPr lang="ru-RU"/>
          </a:p>
        </p:txBody>
      </p:sp>
    </p:spTree>
    <p:extLst>
      <p:ext uri="{BB962C8B-B14F-4D97-AF65-F5344CB8AC3E}">
        <p14:creationId xmlns:p14="http://schemas.microsoft.com/office/powerpoint/2010/main" val="310780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2A9E5311-C791-4787-BE71-0358910BC300}" type="datetimeFigureOut">
              <a:rPr lang="ru-RU"/>
              <a:pPr>
                <a:defRPr/>
              </a:pPr>
              <a:t>02.02.2023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17AB14A-0652-47B4-BDF5-C9E94CBE844D}" type="slidenum">
              <a:rPr lang="ru-RU"/>
              <a:pPr>
                <a:defRPr/>
              </a:pPr>
              <a:t>‹#›</a:t>
            </a:fld>
            <a:endParaRPr lang="ru-RU"/>
          </a:p>
        </p:txBody>
      </p:sp>
    </p:spTree>
    <p:extLst>
      <p:ext uri="{BB962C8B-B14F-4D97-AF65-F5344CB8AC3E}">
        <p14:creationId xmlns:p14="http://schemas.microsoft.com/office/powerpoint/2010/main" val="344574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50"/>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CF6CA2AC-6CED-412B-AFD8-6BB3D34630CA}" type="datetimeFigureOut">
              <a:rPr lang="ru-RU"/>
              <a:pPr>
                <a:defRPr/>
              </a:pPr>
              <a:t>02.02.2023</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81CFC2A5-3062-48B5-8BB2-4CC233BBB04C}" type="slidenum">
              <a:rPr lang="ru-RU"/>
              <a:pPr>
                <a:defRPr/>
              </a:pPr>
              <a:t>‹#›</a:t>
            </a:fld>
            <a:endParaRPr lang="ru-RU"/>
          </a:p>
        </p:txBody>
      </p:sp>
    </p:spTree>
    <p:extLst>
      <p:ext uri="{BB962C8B-B14F-4D97-AF65-F5344CB8AC3E}">
        <p14:creationId xmlns:p14="http://schemas.microsoft.com/office/powerpoint/2010/main" val="63880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EE90D26B-798D-48D8-995E-97F45B3A7A90}" type="datetimeFigureOut">
              <a:rPr lang="ru-RU"/>
              <a:pPr>
                <a:defRPr/>
              </a:pPr>
              <a:t>02.02.2023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BEF0B48-8287-4A74-ADF1-81F5437C89BC}" type="slidenum">
              <a:rPr lang="ru-RU"/>
              <a:pPr>
                <a:defRPr/>
              </a:pPr>
              <a:t>‹#›</a:t>
            </a:fld>
            <a:endParaRPr lang="ru-RU"/>
          </a:p>
        </p:txBody>
      </p:sp>
    </p:spTree>
    <p:extLst>
      <p:ext uri="{BB962C8B-B14F-4D97-AF65-F5344CB8AC3E}">
        <p14:creationId xmlns:p14="http://schemas.microsoft.com/office/powerpoint/2010/main" val="109841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6"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0B8AD57-33A4-4022-8745-C1DDD9B17406}" type="datetimeFigureOut">
              <a:rPr lang="ru-RU"/>
              <a:pPr>
                <a:defRPr/>
              </a:pPr>
              <a:t>02.02.2023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75C70ED-986D-4ECC-BC3B-85202BE0781B}" type="slidenum">
              <a:rPr lang="ru-RU"/>
              <a:pPr>
                <a:defRPr/>
              </a:pPr>
              <a:t>‹#›</a:t>
            </a:fld>
            <a:endParaRPr lang="ru-RU"/>
          </a:p>
        </p:txBody>
      </p:sp>
    </p:spTree>
    <p:extLst>
      <p:ext uri="{BB962C8B-B14F-4D97-AF65-F5344CB8AC3E}">
        <p14:creationId xmlns:p14="http://schemas.microsoft.com/office/powerpoint/2010/main" val="210907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4480C1E2-E1DB-485B-AE0C-E71D21FA6083}" type="datetimeFigureOut">
              <a:rPr lang="ru-RU"/>
              <a:pPr>
                <a:defRPr/>
              </a:pPr>
              <a:t>02.02.2023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CE1D6E6-D3F9-423E-9194-96ED865C5575}" type="slidenum">
              <a:rPr lang="ru-RU"/>
              <a:pPr>
                <a:defRPr/>
              </a:pPr>
              <a:t>‹#›</a:t>
            </a:fld>
            <a:endParaRPr lang="ru-RU"/>
          </a:p>
        </p:txBody>
      </p:sp>
    </p:spTree>
    <p:extLst>
      <p:ext uri="{BB962C8B-B14F-4D97-AF65-F5344CB8AC3E}">
        <p14:creationId xmlns:p14="http://schemas.microsoft.com/office/powerpoint/2010/main" val="343590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fld id="{AC4E744C-6C53-4AA3-990D-413E899D253A}" type="datetimeFigureOut">
              <a:rPr lang="ru-RU"/>
              <a:pPr>
                <a:defRPr/>
              </a:pPr>
              <a:t>02.02.2023</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09ACB045-B6F1-4059-93AA-0ED797058418}" type="slidenum">
              <a:rPr lang="ru-RU"/>
              <a:pPr>
                <a:defRPr/>
              </a:pPr>
              <a:t>‹#›</a:t>
            </a:fld>
            <a:endParaRPr lang="ru-RU"/>
          </a:p>
        </p:txBody>
      </p:sp>
    </p:spTree>
    <p:extLst>
      <p:ext uri="{BB962C8B-B14F-4D97-AF65-F5344CB8AC3E}">
        <p14:creationId xmlns:p14="http://schemas.microsoft.com/office/powerpoint/2010/main" val="139753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2"/>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0DC31841-EDEA-4BB1-B441-2B140EAD96EF}" type="datetimeFigureOut">
              <a:rPr lang="ru-RU"/>
              <a:pPr>
                <a:defRPr/>
              </a:pPr>
              <a:t>02.02.2023</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1228A14C-0445-4831-B4D2-634F1163C59D}" type="slidenum">
              <a:rPr lang="ru-RU"/>
              <a:pPr>
                <a:defRPr/>
              </a:pPr>
              <a:t>‹#›</a:t>
            </a:fld>
            <a:endParaRPr lang="ru-RU"/>
          </a:p>
        </p:txBody>
      </p:sp>
    </p:spTree>
    <p:extLst>
      <p:ext uri="{BB962C8B-B14F-4D97-AF65-F5344CB8AC3E}">
        <p14:creationId xmlns:p14="http://schemas.microsoft.com/office/powerpoint/2010/main" val="170315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9" y="338669"/>
            <a:ext cx="3812645" cy="2429935"/>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7"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D28FBC40-ABD3-4307-92C3-EDC0603E01CA}" type="datetimeFigureOut">
              <a:rPr lang="ru-RU"/>
              <a:pPr>
                <a:defRPr/>
              </a:pPr>
              <a:t>02.02.2023</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176DB9A8-3449-433A-85F4-2750B53DC56A}" type="slidenum">
              <a:rPr lang="ru-RU"/>
              <a:pPr>
                <a:defRPr/>
              </a:pPr>
              <a:t>‹#›</a:t>
            </a:fld>
            <a:endParaRPr lang="ru-RU"/>
          </a:p>
        </p:txBody>
      </p:sp>
    </p:spTree>
    <p:extLst>
      <p:ext uri="{BB962C8B-B14F-4D97-AF65-F5344CB8AC3E}">
        <p14:creationId xmlns:p14="http://schemas.microsoft.com/office/powerpoint/2010/main" val="314826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Arial" charset="0"/>
              </a:defRPr>
            </a:lvl1pPr>
          </a:lstStyle>
          <a:p>
            <a:pPr>
              <a:defRPr/>
            </a:pPr>
            <a:fld id="{A4988E8C-AF18-4AB8-827A-1D88C8A3FD87}" type="datetimeFigureOut">
              <a:rPr lang="ru-RU"/>
              <a:pPr>
                <a:defRPr/>
              </a:pPr>
              <a:t>02.02.2023</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Arial" charset="0"/>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latin typeface="Arial" charset="0"/>
              </a:defRPr>
            </a:lvl1pPr>
          </a:lstStyle>
          <a:p>
            <a:pPr>
              <a:defRPr/>
            </a:pPr>
            <a:fld id="{6FE9449C-8AED-4FE5-958E-4B9477D341B2}"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4780" r:id="rId1"/>
    <p:sldLayoutId id="2147484775" r:id="rId2"/>
    <p:sldLayoutId id="2147484781" r:id="rId3"/>
    <p:sldLayoutId id="2147484776" r:id="rId4"/>
    <p:sldLayoutId id="2147484777" r:id="rId5"/>
    <p:sldLayoutId id="2147484778" r:id="rId6"/>
    <p:sldLayoutId id="2147484782" r:id="rId7"/>
    <p:sldLayoutId id="2147484783" r:id="rId8"/>
    <p:sldLayoutId id="2147484784" r:id="rId9"/>
    <p:sldLayoutId id="2147484779" r:id="rId10"/>
    <p:sldLayoutId id="2147484785"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consultantplus://offline/ref=306371455A67AEE0F3218C32722524EFCEEB0B43CE1D443FF7260027A02FDB77B31045327A313B20D5B4B01E89FB16777916F586CE12F3F4pEoDJ" TargetMode="External"/><Relationship Id="rId7" Type="http://schemas.openxmlformats.org/officeDocument/2006/relationships/hyperlink" Target="consultantplus://offline/ref=306371455A67AEE0F32190316C2524EFC8E90045CE19443FF7260027A02FDB77B31045367F39332A86EEA01AC0AE19697B0AEB86D012pFo0J"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consultantplus://offline/ref=306371455A67AEE0F3218C32722524EFCEE9064CCC18443FF7260027A02FDB77A1101D3E7A332521D0A1E64FCFpAoDJ" TargetMode="External"/><Relationship Id="rId5" Type="http://schemas.openxmlformats.org/officeDocument/2006/relationships/hyperlink" Target="consultantplus://offline/ref=306371455A67AEE0F3218C32722524EFCDED0042C91B443FF7260027A02FDB77A1101D3E7A332521D0A1E64FCFpAoDJ" TargetMode="External"/><Relationship Id="rId4" Type="http://schemas.openxmlformats.org/officeDocument/2006/relationships/hyperlink" Target="consultantplus://offline/ref=306371455A67AEE0F3218C32722524EFCFE80B40C21E443FF7260027A02FDB77A1101D3E7A332521D0A1E64FCFpAoDJ"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ref=15925C5A9F7C0B8883AAE9D40C94892CE096E58280B420DB09F200DBCD533D9297BBBEEF69575C0FCA2D7E5713i2l1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consultantplus://offline/ref=15925C5A9F7C0B8883AAE9D40C94892CE096E58280B420DB09F200DBCD533D9285BBE6E36955420EC83828065577DC0D27AFB4A7DFDF622Di1lA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2700338" y="765175"/>
            <a:ext cx="5975350" cy="1047750"/>
          </a:xfrm>
        </p:spPr>
        <p:txBody>
          <a:bodyPr/>
          <a:lstStyle/>
          <a:p>
            <a:pPr eaLnBrk="1" hangingPunct="1"/>
            <a:r>
              <a:rPr lang="ru-RU" altLang="ru-RU" sz="2800" b="1" smtClean="0">
                <a:solidFill>
                  <a:schemeClr val="tx1"/>
                </a:solidFill>
                <a:latin typeface="Times New Roman" pitchFamily="18" charset="0"/>
                <a:cs typeface="Times New Roman" pitchFamily="18" charset="0"/>
              </a:rPr>
              <a:t>УФНС РОССИИ ПО РЕСПУБЛИКЕ КАРЕЛИЯ</a:t>
            </a:r>
          </a:p>
        </p:txBody>
      </p:sp>
      <p:sp>
        <p:nvSpPr>
          <p:cNvPr id="8195" name="Подзаголовок 2"/>
          <p:cNvSpPr>
            <a:spLocks noGrp="1"/>
          </p:cNvSpPr>
          <p:nvPr>
            <p:ph type="subTitle" idx="1"/>
          </p:nvPr>
        </p:nvSpPr>
        <p:spPr>
          <a:xfrm>
            <a:off x="250825" y="1946275"/>
            <a:ext cx="8424863" cy="4264025"/>
          </a:xfrm>
        </p:spPr>
        <p:txBody>
          <a:bodyPr>
            <a:normAutofit/>
          </a:bodyPr>
          <a:lstStyle/>
          <a:p>
            <a:pPr eaLnBrk="1" hangingPunct="1"/>
            <a:endParaRPr lang="ru-RU" altLang="ru-RU" sz="800" b="1" dirty="0" smtClean="0">
              <a:solidFill>
                <a:schemeClr val="tx1"/>
              </a:solidFill>
              <a:latin typeface="Times New Roman" pitchFamily="18" charset="0"/>
              <a:cs typeface="Times New Roman" pitchFamily="18" charset="0"/>
            </a:endParaRPr>
          </a:p>
          <a:p>
            <a:r>
              <a:rPr lang="ru-RU" altLang="ru-RU" sz="3900" b="1" dirty="0" smtClean="0">
                <a:solidFill>
                  <a:schemeClr val="tx2">
                    <a:lumMod val="75000"/>
                  </a:schemeClr>
                </a:solidFill>
                <a:latin typeface="Times New Roman" pitchFamily="18" charset="0"/>
                <a:cs typeface="Times New Roman" pitchFamily="18" charset="0"/>
              </a:rPr>
              <a:t>Сроки представления </a:t>
            </a:r>
            <a:r>
              <a:rPr lang="ru-RU" sz="3900" b="1" dirty="0" smtClean="0">
                <a:solidFill>
                  <a:schemeClr val="tx2">
                    <a:lumMod val="75000"/>
                  </a:schemeClr>
                </a:solidFill>
                <a:latin typeface="Times New Roman" pitchFamily="18" charset="0"/>
                <a:cs typeface="Times New Roman" pitchFamily="18" charset="0"/>
              </a:rPr>
              <a:t>Уведомления</a:t>
            </a:r>
            <a:endParaRPr lang="ru-RU" sz="3900" b="1" dirty="0">
              <a:solidFill>
                <a:schemeClr val="tx2">
                  <a:lumMod val="75000"/>
                </a:schemeClr>
              </a:solidFill>
              <a:latin typeface="Times New Roman" pitchFamily="18" charset="0"/>
              <a:cs typeface="Times New Roman" pitchFamily="18" charset="0"/>
            </a:endParaRPr>
          </a:p>
          <a:p>
            <a:r>
              <a:rPr lang="ru-RU" sz="3900" b="1" dirty="0">
                <a:solidFill>
                  <a:schemeClr val="tx2">
                    <a:lumMod val="75000"/>
                  </a:schemeClr>
                </a:solidFill>
                <a:latin typeface="Times New Roman" pitchFamily="18" charset="0"/>
                <a:cs typeface="Times New Roman" pitchFamily="18" charset="0"/>
              </a:rPr>
              <a:t>       об исчисленных суммах налогов, авансовых платежей по </a:t>
            </a:r>
            <a:r>
              <a:rPr lang="ru-RU" sz="3900" b="1" dirty="0" smtClean="0">
                <a:solidFill>
                  <a:schemeClr val="tx2">
                    <a:lumMod val="75000"/>
                  </a:schemeClr>
                </a:solidFill>
                <a:latin typeface="Times New Roman" pitchFamily="18" charset="0"/>
                <a:cs typeface="Times New Roman" pitchFamily="18" charset="0"/>
              </a:rPr>
              <a:t>налогам, сборов, страховых взносов</a:t>
            </a:r>
          </a:p>
          <a:p>
            <a:r>
              <a:rPr lang="ru-RU" altLang="ru-RU" sz="3900" b="1" dirty="0" smtClean="0">
                <a:solidFill>
                  <a:schemeClr val="tx2">
                    <a:lumMod val="75000"/>
                  </a:schemeClr>
                </a:solidFill>
                <a:latin typeface="Times New Roman" pitchFamily="18" charset="0"/>
                <a:cs typeface="Times New Roman" pitchFamily="18" charset="0"/>
              </a:rPr>
              <a:t> в феврале </a:t>
            </a:r>
            <a:r>
              <a:rPr lang="ru-RU" altLang="ru-RU" sz="3900" b="1" dirty="0">
                <a:solidFill>
                  <a:schemeClr val="tx2">
                    <a:lumMod val="75000"/>
                  </a:schemeClr>
                </a:solidFill>
                <a:latin typeface="Times New Roman" pitchFamily="18" charset="0"/>
                <a:cs typeface="Times New Roman" pitchFamily="18" charset="0"/>
              </a:rPr>
              <a:t>2023 года</a:t>
            </a:r>
            <a:r>
              <a:rPr lang="ru-RU" altLang="ru-RU" sz="3900" b="1" dirty="0" smtClean="0">
                <a:solidFill>
                  <a:schemeClr val="tx2">
                    <a:lumMod val="75000"/>
                  </a:schemeClr>
                </a:solidFill>
                <a:latin typeface="Times New Roman" pitchFamily="18" charset="0"/>
                <a:cs typeface="Times New Roman" pitchFamily="18" charset="0"/>
              </a:rPr>
              <a:t>.</a:t>
            </a:r>
          </a:p>
          <a:p>
            <a:pPr eaLnBrk="1" hangingPunct="1"/>
            <a:endParaRPr lang="ru-RU" altLang="ru-RU" sz="3200" b="1" dirty="0">
              <a:solidFill>
                <a:srgbClr val="002060"/>
              </a:solidFill>
              <a:latin typeface="Times New Roman" pitchFamily="18" charset="0"/>
              <a:cs typeface="Times New Roman" pitchFamily="18" charset="0"/>
            </a:endParaRPr>
          </a:p>
          <a:p>
            <a:endParaRPr lang="ru-RU" altLang="ru-RU" sz="3000" b="1" dirty="0" smtClean="0">
              <a:solidFill>
                <a:srgbClr val="240597"/>
              </a:solidFill>
              <a:latin typeface="Times New Roman" pitchFamily="18" charset="0"/>
              <a:cs typeface="Times New Roman" pitchFamily="18" charset="0"/>
            </a:endParaRPr>
          </a:p>
          <a:p>
            <a:endParaRPr lang="ru-RU" altLang="ru-RU" sz="3200" dirty="0" smtClean="0"/>
          </a:p>
          <a:p>
            <a:pPr eaLnBrk="1" hangingPunct="1"/>
            <a:endParaRPr lang="ru-RU" altLang="ru-RU" sz="3200" b="1" dirty="0" smtClean="0">
              <a:solidFill>
                <a:srgbClr val="002060"/>
              </a:solidFill>
              <a:latin typeface="Times New Roman" pitchFamily="18" charset="0"/>
              <a:cs typeface="Times New Roman" pitchFamily="18" charset="0"/>
            </a:endParaRPr>
          </a:p>
        </p:txBody>
      </p:sp>
      <p:pic>
        <p:nvPicPr>
          <p:cNvPr id="8196" name="Изображение 10" descr="FNS_vizitka_for_rukovodst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одзаголовок 2"/>
          <p:cNvSpPr>
            <a:spLocks noGrp="1"/>
          </p:cNvSpPr>
          <p:nvPr>
            <p:ph type="subTitle" idx="1"/>
          </p:nvPr>
        </p:nvSpPr>
        <p:spPr>
          <a:xfrm>
            <a:off x="250825" y="1946275"/>
            <a:ext cx="8424863" cy="4264025"/>
          </a:xfrm>
        </p:spPr>
        <p:txBody>
          <a:bodyPr>
            <a:normAutofit/>
          </a:bodyPr>
          <a:lstStyle/>
          <a:p>
            <a:endParaRPr lang="ru-RU" sz="6000" dirty="0" smtClean="0">
              <a:latin typeface="Times New Roman" pitchFamily="18" charset="0"/>
              <a:cs typeface="Times New Roman" pitchFamily="18" charset="0"/>
            </a:endParaRPr>
          </a:p>
          <a:p>
            <a:r>
              <a:rPr lang="ru-RU" sz="6000" dirty="0" smtClean="0">
                <a:solidFill>
                  <a:schemeClr val="accent2">
                    <a:lumMod val="50000"/>
                  </a:schemeClr>
                </a:solidFill>
                <a:latin typeface="Times New Roman" pitchFamily="18" charset="0"/>
                <a:cs typeface="Times New Roman" pitchFamily="18" charset="0"/>
              </a:rPr>
              <a:t>Спасибо </a:t>
            </a:r>
            <a:r>
              <a:rPr lang="ru-RU" sz="6000" dirty="0">
                <a:solidFill>
                  <a:schemeClr val="accent2">
                    <a:lumMod val="50000"/>
                  </a:schemeClr>
                </a:solidFill>
                <a:latin typeface="Times New Roman" pitchFamily="18" charset="0"/>
                <a:cs typeface="Times New Roman" pitchFamily="18" charset="0"/>
              </a:rPr>
              <a:t>за внимание!</a:t>
            </a:r>
          </a:p>
        </p:txBody>
      </p:sp>
      <p:pic>
        <p:nvPicPr>
          <p:cNvPr id="19459" name="Изображение 10" descr="FNS_vizitka_for_rukovodst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1908175" y="260648"/>
            <a:ext cx="6408241" cy="1552277"/>
          </a:xfrm>
        </p:spPr>
        <p:txBody>
          <a:bodyPr>
            <a:normAutofit fontScale="90000"/>
          </a:bodyPr>
          <a:lstStyle/>
          <a:p>
            <a:pPr algn="l" eaLnBrk="1" hangingPunct="1"/>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smtClean="0">
                <a:solidFill>
                  <a:schemeClr val="tx1"/>
                </a:solidFill>
                <a:latin typeface="Times New Roman" pitchFamily="18" charset="0"/>
                <a:cs typeface="Times New Roman" pitchFamily="18" charset="0"/>
              </a:rPr>
              <a:t/>
            </a:r>
            <a:br>
              <a:rPr lang="ru-RU" altLang="ru-RU" sz="1800" b="1" dirty="0" smtClean="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sz="1800" b="1" dirty="0">
                <a:solidFill>
                  <a:schemeClr val="tx1"/>
                </a:solidFill>
                <a:latin typeface="Times New Roman" pitchFamily="18" charset="0"/>
                <a:cs typeface="Times New Roman" pitchFamily="18" charset="0"/>
              </a:rPr>
              <a:t/>
            </a:r>
            <a:br>
              <a:rPr lang="ru-RU" altLang="ru-RU" sz="1800" b="1" dirty="0">
                <a:solidFill>
                  <a:schemeClr val="tx1"/>
                </a:solidFill>
                <a:latin typeface="Times New Roman" pitchFamily="18" charset="0"/>
                <a:cs typeface="Times New Roman" pitchFamily="18" charset="0"/>
              </a:rPr>
            </a:br>
            <a:r>
              <a:rPr lang="ru-RU" altLang="ru-RU" b="1" dirty="0">
                <a:solidFill>
                  <a:schemeClr val="tx1"/>
                </a:solidFill>
                <a:latin typeface="Times New Roman" pitchFamily="18" charset="0"/>
                <a:cs typeface="Times New Roman" pitchFamily="18" charset="0"/>
              </a:rPr>
              <a:t/>
            </a:r>
            <a:br>
              <a:rPr lang="ru-RU" altLang="ru-RU" b="1" dirty="0">
                <a:solidFill>
                  <a:schemeClr val="tx1"/>
                </a:solidFill>
                <a:latin typeface="Times New Roman" pitchFamily="18" charset="0"/>
                <a:cs typeface="Times New Roman" pitchFamily="18" charset="0"/>
              </a:rPr>
            </a:br>
            <a:endParaRPr lang="ru-RU" altLang="ru-RU" b="1" dirty="0" smtClean="0">
              <a:solidFill>
                <a:schemeClr val="tx1"/>
              </a:solidFill>
              <a:latin typeface="Times New Roman" pitchFamily="18" charset="0"/>
              <a:cs typeface="Times New Roman" pitchFamily="18" charset="0"/>
            </a:endParaRPr>
          </a:p>
        </p:txBody>
      </p:sp>
      <p:sp>
        <p:nvSpPr>
          <p:cNvPr id="8195" name="Подзаголовок 2"/>
          <p:cNvSpPr>
            <a:spLocks noGrp="1"/>
          </p:cNvSpPr>
          <p:nvPr>
            <p:ph type="subTitle" idx="1"/>
          </p:nvPr>
        </p:nvSpPr>
        <p:spPr>
          <a:xfrm>
            <a:off x="250825" y="1946275"/>
            <a:ext cx="8424863" cy="4264025"/>
          </a:xfrm>
        </p:spPr>
        <p:txBody>
          <a:bodyPr>
            <a:normAutofit/>
          </a:bodyPr>
          <a:lstStyle/>
          <a:p>
            <a:pPr eaLnBrk="1" hangingPunct="1"/>
            <a:endParaRPr lang="ru-RU" altLang="ru-RU" sz="800" b="1" dirty="0" smtClean="0">
              <a:solidFill>
                <a:schemeClr val="tx1"/>
              </a:solidFill>
              <a:latin typeface="Times New Roman" pitchFamily="18" charset="0"/>
              <a:cs typeface="Times New Roman" pitchFamily="18" charset="0"/>
            </a:endParaRPr>
          </a:p>
          <a:p>
            <a:pPr algn="just"/>
            <a:r>
              <a:rPr lang="ru-RU" altLang="ru-RU" sz="2400" b="1" dirty="0" smtClean="0">
                <a:solidFill>
                  <a:schemeClr val="bg2">
                    <a:lumMod val="25000"/>
                  </a:schemeClr>
                </a:solidFill>
                <a:latin typeface="Times New Roman" pitchFamily="18" charset="0"/>
                <a:cs typeface="Times New Roman" pitchFamily="18" charset="0"/>
              </a:rPr>
              <a:t>Федеральным законом </a:t>
            </a:r>
            <a:r>
              <a:rPr lang="ru-RU" altLang="ru-RU" sz="2400" b="1" dirty="0">
                <a:solidFill>
                  <a:schemeClr val="bg2">
                    <a:lumMod val="25000"/>
                  </a:schemeClr>
                </a:solidFill>
                <a:latin typeface="Times New Roman" pitchFamily="18" charset="0"/>
                <a:cs typeface="Times New Roman" pitchFamily="18" charset="0"/>
              </a:rPr>
              <a:t>от 14.07.2022 N 263-ФЗ  «О внесении изменений в части первую и                            вторую Налогового кодекса Российской Федерации</a:t>
            </a:r>
            <a:r>
              <a:rPr lang="ru-RU" altLang="ru-RU" sz="2400" b="1" dirty="0" smtClean="0">
                <a:solidFill>
                  <a:schemeClr val="bg2">
                    <a:lumMod val="25000"/>
                  </a:schemeClr>
                </a:solidFill>
                <a:latin typeface="Times New Roman" pitchFamily="18" charset="0"/>
                <a:cs typeface="Times New Roman" pitchFamily="18" charset="0"/>
              </a:rPr>
              <a:t>»</a:t>
            </a:r>
            <a:r>
              <a:rPr lang="ru-RU" altLang="ru-RU" sz="2400" b="1" dirty="0">
                <a:solidFill>
                  <a:schemeClr val="bg2">
                    <a:lumMod val="25000"/>
                  </a:schemeClr>
                </a:solidFill>
                <a:latin typeface="Times New Roman" pitchFamily="18" charset="0"/>
                <a:cs typeface="Times New Roman" pitchFamily="18" charset="0"/>
              </a:rPr>
              <a:t> в </a:t>
            </a:r>
            <a:r>
              <a:rPr lang="ru-RU" altLang="ru-RU" sz="2400" b="1" dirty="0" smtClean="0">
                <a:solidFill>
                  <a:schemeClr val="bg2">
                    <a:lumMod val="25000"/>
                  </a:schemeClr>
                </a:solidFill>
                <a:latin typeface="Times New Roman" pitchFamily="18" charset="0"/>
                <a:cs typeface="Times New Roman" pitchFamily="18" charset="0"/>
              </a:rPr>
              <a:t>налоговое законодательство внесены </a:t>
            </a:r>
            <a:r>
              <a:rPr lang="ru-RU" altLang="ru-RU" sz="2400" b="1" dirty="0">
                <a:solidFill>
                  <a:schemeClr val="bg2">
                    <a:lumMod val="25000"/>
                  </a:schemeClr>
                </a:solidFill>
                <a:latin typeface="Times New Roman" pitchFamily="18" charset="0"/>
                <a:cs typeface="Times New Roman" pitchFamily="18" charset="0"/>
              </a:rPr>
              <a:t>значительные </a:t>
            </a:r>
            <a:r>
              <a:rPr lang="ru-RU" altLang="ru-RU" sz="2400" b="1" dirty="0" smtClean="0">
                <a:solidFill>
                  <a:schemeClr val="bg2">
                    <a:lumMod val="25000"/>
                  </a:schemeClr>
                </a:solidFill>
                <a:latin typeface="Times New Roman" pitchFamily="18" charset="0"/>
                <a:cs typeface="Times New Roman" pitchFamily="18" charset="0"/>
              </a:rPr>
              <a:t>изменения.</a:t>
            </a:r>
            <a:endParaRPr lang="ru-RU" altLang="ru-RU" sz="2400" b="1" dirty="0">
              <a:solidFill>
                <a:schemeClr val="bg2">
                  <a:lumMod val="25000"/>
                </a:schemeClr>
              </a:solidFill>
              <a:latin typeface="Times New Roman" pitchFamily="18" charset="0"/>
              <a:cs typeface="Times New Roman" pitchFamily="18" charset="0"/>
            </a:endParaRPr>
          </a:p>
          <a:p>
            <a:pPr algn="just"/>
            <a:r>
              <a:rPr lang="ru-RU" sz="2400" b="1" dirty="0" smtClean="0">
                <a:solidFill>
                  <a:schemeClr val="bg2">
                    <a:lumMod val="25000"/>
                  </a:schemeClr>
                </a:solidFill>
                <a:latin typeface="Times New Roman" pitchFamily="18" charset="0"/>
                <a:cs typeface="Times New Roman" pitchFamily="18" charset="0"/>
              </a:rPr>
              <a:t>С </a:t>
            </a:r>
            <a:r>
              <a:rPr lang="ru-RU" sz="2400" b="1" dirty="0">
                <a:solidFill>
                  <a:schemeClr val="bg2">
                    <a:lumMod val="25000"/>
                  </a:schemeClr>
                </a:solidFill>
                <a:latin typeface="Times New Roman" pitchFamily="18" charset="0"/>
                <a:cs typeface="Times New Roman" pitchFamily="18" charset="0"/>
              </a:rPr>
              <a:t>01.01.2023 единый налоговый платеж (ЕНП) обязателен. Все налоги и взносы, включая </a:t>
            </a:r>
            <a:r>
              <a:rPr lang="ru-RU" sz="2400" b="1" u="sng" dirty="0">
                <a:solidFill>
                  <a:srgbClr val="240597"/>
                </a:solidFill>
                <a:latin typeface="Times New Roman" pitchFamily="18" charset="0"/>
                <a:cs typeface="Times New Roman" pitchFamily="18" charset="0"/>
                <a:hlinkClick r:id="rId3"/>
              </a:rPr>
              <a:t>НДФЛ, перечисляют раз в месяц </a:t>
            </a:r>
            <a:r>
              <a:rPr lang="ru-RU" sz="2400" b="1" u="sng" dirty="0">
                <a:solidFill>
                  <a:srgbClr val="240597"/>
                </a:solidFill>
                <a:latin typeface="Times New Roman" pitchFamily="18" charset="0"/>
                <a:cs typeface="Times New Roman" pitchFamily="18" charset="0"/>
                <a:hlinkClick r:id="rId4"/>
              </a:rPr>
              <a:t>одной платежкой. Исключения - </a:t>
            </a:r>
            <a:r>
              <a:rPr lang="ru-RU" sz="2400" b="1" u="sng" dirty="0">
                <a:solidFill>
                  <a:srgbClr val="240597"/>
                </a:solidFill>
                <a:latin typeface="Times New Roman" pitchFamily="18" charset="0"/>
                <a:cs typeface="Times New Roman" pitchFamily="18" charset="0"/>
                <a:hlinkClick r:id="rId5"/>
              </a:rPr>
              <a:t>взносы на травматизм и </a:t>
            </a:r>
            <a:r>
              <a:rPr lang="ru-RU" sz="2400" b="1" u="sng" dirty="0">
                <a:solidFill>
                  <a:srgbClr val="240597"/>
                </a:solidFill>
                <a:latin typeface="Times New Roman" pitchFamily="18" charset="0"/>
                <a:cs typeface="Times New Roman" pitchFamily="18" charset="0"/>
                <a:hlinkClick r:id="rId6"/>
              </a:rPr>
              <a:t>госпошлина (</a:t>
            </a:r>
            <a:r>
              <a:rPr lang="ru-RU" sz="2400" b="1" u="sng" dirty="0">
                <a:solidFill>
                  <a:srgbClr val="240597"/>
                </a:solidFill>
                <a:latin typeface="Times New Roman" pitchFamily="18" charset="0"/>
                <a:cs typeface="Times New Roman" pitchFamily="18" charset="0"/>
                <a:hlinkClick r:id="rId7"/>
              </a:rPr>
              <a:t>ст. 11.3 НК РФ).</a:t>
            </a:r>
          </a:p>
          <a:p>
            <a:pPr algn="just"/>
            <a:endParaRPr lang="ru-RU" altLang="ru-RU" sz="3000" b="1" dirty="0" smtClean="0">
              <a:solidFill>
                <a:srgbClr val="240597"/>
              </a:solidFill>
              <a:latin typeface="Times New Roman" pitchFamily="18" charset="0"/>
              <a:cs typeface="Times New Roman" pitchFamily="18" charset="0"/>
            </a:endParaRPr>
          </a:p>
          <a:p>
            <a:endParaRPr lang="ru-RU" altLang="ru-RU" sz="3200" dirty="0" smtClean="0"/>
          </a:p>
          <a:p>
            <a:pPr eaLnBrk="1" hangingPunct="1"/>
            <a:endParaRPr lang="ru-RU" altLang="ru-RU" sz="3200" b="1" dirty="0" smtClean="0">
              <a:solidFill>
                <a:srgbClr val="002060"/>
              </a:solidFill>
              <a:latin typeface="Times New Roman" pitchFamily="18" charset="0"/>
              <a:cs typeface="Times New Roman" pitchFamily="18" charset="0"/>
            </a:endParaRPr>
          </a:p>
        </p:txBody>
      </p:sp>
      <p:pic>
        <p:nvPicPr>
          <p:cNvPr id="8196" name="Изображение 10" descr="FNS_vizitka_for_rukovodstv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76250"/>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205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1946275"/>
            <a:ext cx="8424863" cy="4264025"/>
          </a:xfrm>
        </p:spPr>
        <p:txBody>
          <a:bodyPr>
            <a:noAutofit/>
          </a:bodyPr>
          <a:lstStyle/>
          <a:p>
            <a:pPr algn="just" eaLnBrk="1" hangingPunct="1"/>
            <a:r>
              <a:rPr lang="ru-RU" altLang="ru-RU" dirty="0" smtClean="0">
                <a:solidFill>
                  <a:schemeClr val="tx1"/>
                </a:solidFill>
                <a:latin typeface="Times New Roman" pitchFamily="18" charset="0"/>
                <a:cs typeface="Times New Roman" pitchFamily="18" charset="0"/>
              </a:rPr>
              <a:t>С 01 января 2023 года организации </a:t>
            </a:r>
            <a:r>
              <a:rPr lang="ru-RU" altLang="ru-RU" dirty="0">
                <a:solidFill>
                  <a:schemeClr val="tx1"/>
                </a:solidFill>
                <a:latin typeface="Times New Roman" pitchFamily="18" charset="0"/>
                <a:cs typeface="Times New Roman" pitchFamily="18" charset="0"/>
              </a:rPr>
              <a:t>и </a:t>
            </a:r>
            <a:r>
              <a:rPr lang="ru-RU" altLang="ru-RU" dirty="0" smtClean="0">
                <a:solidFill>
                  <a:schemeClr val="tx1"/>
                </a:solidFill>
                <a:latin typeface="Times New Roman" pitchFamily="18" charset="0"/>
                <a:cs typeface="Times New Roman" pitchFamily="18" charset="0"/>
              </a:rPr>
              <a:t>ИП </a:t>
            </a:r>
            <a:r>
              <a:rPr lang="ru-RU" altLang="ru-RU" dirty="0">
                <a:solidFill>
                  <a:schemeClr val="tx1"/>
                </a:solidFill>
                <a:latin typeface="Times New Roman" pitchFamily="18" charset="0"/>
                <a:cs typeface="Times New Roman" pitchFamily="18" charset="0"/>
              </a:rPr>
              <a:t>должны направлять </a:t>
            </a:r>
            <a:r>
              <a:rPr lang="ru-RU" altLang="ru-RU" dirty="0" smtClean="0">
                <a:solidFill>
                  <a:schemeClr val="tx1"/>
                </a:solidFill>
                <a:latin typeface="Times New Roman" pitchFamily="18" charset="0"/>
                <a:cs typeface="Times New Roman" pitchFamily="18" charset="0"/>
              </a:rPr>
              <a:t>в налоговые </a:t>
            </a:r>
            <a:r>
              <a:rPr lang="ru-RU" altLang="ru-RU" dirty="0">
                <a:solidFill>
                  <a:schemeClr val="tx1"/>
                </a:solidFill>
                <a:latin typeface="Times New Roman" pitchFamily="18" charset="0"/>
                <a:cs typeface="Times New Roman" pitchFamily="18" charset="0"/>
              </a:rPr>
              <a:t>органы уведомления об исчисленных суммах налогов, авансовых платежей по налогам, сборов, страховых </a:t>
            </a:r>
            <a:r>
              <a:rPr lang="ru-RU" altLang="ru-RU" dirty="0" smtClean="0">
                <a:solidFill>
                  <a:schemeClr val="tx1"/>
                </a:solidFill>
                <a:latin typeface="Times New Roman" pitchFamily="18" charset="0"/>
                <a:cs typeface="Times New Roman" pitchFamily="18" charset="0"/>
              </a:rPr>
              <a:t>взносов  </a:t>
            </a:r>
            <a:r>
              <a:rPr lang="ru-RU" altLang="ru-RU" b="1" dirty="0" smtClean="0">
                <a:solidFill>
                  <a:srgbClr val="FF0000"/>
                </a:solidFill>
                <a:latin typeface="Times New Roman" pitchFamily="18" charset="0"/>
                <a:cs typeface="Times New Roman" pitchFamily="18" charset="0"/>
              </a:rPr>
              <a:t>ФОРМА </a:t>
            </a:r>
            <a:r>
              <a:rPr lang="ru-RU" altLang="ru-RU" b="1" dirty="0">
                <a:solidFill>
                  <a:srgbClr val="FF0000"/>
                </a:solidFill>
                <a:latin typeface="Times New Roman" pitchFamily="18" charset="0"/>
                <a:cs typeface="Times New Roman" pitchFamily="18" charset="0"/>
              </a:rPr>
              <a:t>по КНД </a:t>
            </a:r>
            <a:r>
              <a:rPr lang="ru-RU" altLang="ru-RU" b="1" dirty="0" smtClean="0">
                <a:solidFill>
                  <a:srgbClr val="FF0000"/>
                </a:solidFill>
                <a:latin typeface="Times New Roman" pitchFamily="18" charset="0"/>
                <a:cs typeface="Times New Roman" pitchFamily="18" charset="0"/>
              </a:rPr>
              <a:t>1110355</a:t>
            </a:r>
            <a:r>
              <a:rPr lang="ru-RU" altLang="ru-RU" dirty="0">
                <a:solidFill>
                  <a:schemeClr val="tx1"/>
                </a:solidFill>
                <a:latin typeface="Times New Roman" pitchFamily="18" charset="0"/>
                <a:cs typeface="Times New Roman" pitchFamily="18" charset="0"/>
              </a:rPr>
              <a:t>:</a:t>
            </a:r>
            <a:endParaRPr lang="ru-RU" altLang="ru-RU" dirty="0" smtClean="0">
              <a:solidFill>
                <a:schemeClr val="tx1"/>
              </a:solidFill>
              <a:latin typeface="Times New Roman" pitchFamily="18" charset="0"/>
              <a:cs typeface="Times New Roman" pitchFamily="18" charset="0"/>
            </a:endParaRPr>
          </a:p>
          <a:p>
            <a:pPr algn="just" eaLnBrk="1" hangingPunct="1"/>
            <a:r>
              <a:rPr lang="ru-RU" altLang="ru-RU" dirty="0" smtClean="0">
                <a:solidFill>
                  <a:schemeClr val="tx1"/>
                </a:solidFill>
                <a:latin typeface="Times New Roman" pitchFamily="18" charset="0"/>
                <a:cs typeface="Times New Roman" pitchFamily="18" charset="0"/>
              </a:rPr>
              <a:t>-в </a:t>
            </a:r>
            <a:r>
              <a:rPr lang="ru-RU" altLang="ru-RU" dirty="0">
                <a:solidFill>
                  <a:schemeClr val="tx1"/>
                </a:solidFill>
                <a:latin typeface="Times New Roman" pitchFamily="18" charset="0"/>
                <a:cs typeface="Times New Roman" pitchFamily="18" charset="0"/>
              </a:rPr>
              <a:t>случае, если </a:t>
            </a:r>
            <a:r>
              <a:rPr lang="ru-RU" altLang="ru-RU" dirty="0" smtClean="0">
                <a:solidFill>
                  <a:schemeClr val="tx1"/>
                </a:solidFill>
                <a:latin typeface="Times New Roman" pitchFamily="18" charset="0"/>
                <a:cs typeface="Times New Roman" pitchFamily="18" charset="0"/>
              </a:rPr>
              <a:t>налоговым законодательством предусмотрена </a:t>
            </a:r>
            <a:r>
              <a:rPr lang="ru-RU" altLang="ru-RU" dirty="0">
                <a:solidFill>
                  <a:schemeClr val="tx1"/>
                </a:solidFill>
                <a:latin typeface="Times New Roman" pitchFamily="18" charset="0"/>
                <a:cs typeface="Times New Roman" pitchFamily="18" charset="0"/>
              </a:rPr>
              <a:t>уплата (перечисление) налогов, авансовых платежей по налогам, сборов, страховых взносов до представления соответствующей налоговой декларации (расчета) либо если обязанность по представлению налоговой декларации (расчета) не установлена </a:t>
            </a:r>
            <a:r>
              <a:rPr lang="ru-RU" altLang="ru-RU" dirty="0" smtClean="0">
                <a:solidFill>
                  <a:schemeClr val="tx1"/>
                </a:solidFill>
                <a:latin typeface="Times New Roman" pitchFamily="18" charset="0"/>
                <a:cs typeface="Times New Roman" pitchFamily="18" charset="0"/>
              </a:rPr>
              <a:t>НК РФ </a:t>
            </a:r>
            <a:r>
              <a:rPr lang="ru-RU" altLang="ru-RU" dirty="0">
                <a:solidFill>
                  <a:schemeClr val="tx1"/>
                </a:solidFill>
                <a:latin typeface="Times New Roman" pitchFamily="18" charset="0"/>
                <a:cs typeface="Times New Roman" pitchFamily="18" charset="0"/>
              </a:rPr>
              <a:t>(за исключением случаев уплаты налогов физическими лицами на основании налоговых </a:t>
            </a:r>
            <a:r>
              <a:rPr lang="ru-RU" altLang="ru-RU" dirty="0" smtClean="0">
                <a:solidFill>
                  <a:schemeClr val="tx1"/>
                </a:solidFill>
                <a:latin typeface="Times New Roman" pitchFamily="18" charset="0"/>
                <a:cs typeface="Times New Roman" pitchFamily="18" charset="0"/>
              </a:rPr>
              <a:t>уведомлений).</a:t>
            </a:r>
            <a:endParaRPr lang="ru-RU" altLang="ru-RU" dirty="0">
              <a:solidFill>
                <a:schemeClr val="tx1"/>
              </a:solidFill>
              <a:latin typeface="Times New Roman" pitchFamily="18" charset="0"/>
              <a:cs typeface="Times New Roman" pitchFamily="18" charset="0"/>
            </a:endParaRPr>
          </a:p>
          <a:p>
            <a:pPr algn="just" eaLnBrk="1" hangingPunct="1"/>
            <a:r>
              <a:rPr lang="ru-RU" altLang="ru-RU" dirty="0">
                <a:solidFill>
                  <a:schemeClr val="tx1"/>
                </a:solidFill>
                <a:latin typeface="Times New Roman" pitchFamily="18" charset="0"/>
                <a:cs typeface="Times New Roman" pitchFamily="18" charset="0"/>
              </a:rPr>
              <a:t>Уведомление </a:t>
            </a:r>
            <a:r>
              <a:rPr lang="ru-RU" altLang="ru-RU" dirty="0" smtClean="0">
                <a:solidFill>
                  <a:schemeClr val="tx1"/>
                </a:solidFill>
                <a:latin typeface="Times New Roman" pitchFamily="18" charset="0"/>
                <a:cs typeface="Times New Roman" pitchFamily="18" charset="0"/>
              </a:rPr>
              <a:t>представляется </a:t>
            </a:r>
            <a:r>
              <a:rPr lang="ru-RU" altLang="ru-RU" dirty="0">
                <a:solidFill>
                  <a:schemeClr val="tx1"/>
                </a:solidFill>
                <a:latin typeface="Times New Roman" pitchFamily="18" charset="0"/>
                <a:cs typeface="Times New Roman" pitchFamily="18" charset="0"/>
              </a:rPr>
              <a:t>в налоговый орган по месту учета не позднее 25-го числа месяца, в котором установлен срок уплаты соответствующих налогов, авансовых платежей по налогам, сборов, страховых </a:t>
            </a:r>
            <a:r>
              <a:rPr lang="ru-RU" altLang="ru-RU" dirty="0" smtClean="0">
                <a:solidFill>
                  <a:schemeClr val="tx1"/>
                </a:solidFill>
                <a:latin typeface="Times New Roman" pitchFamily="18" charset="0"/>
                <a:cs typeface="Times New Roman" pitchFamily="18" charset="0"/>
              </a:rPr>
              <a:t>взносов.</a:t>
            </a:r>
            <a:endParaRPr lang="ru-RU" altLang="ru-RU" dirty="0">
              <a:solidFill>
                <a:schemeClr val="tx1"/>
              </a:solidFill>
              <a:latin typeface="Times New Roman" pitchFamily="18" charset="0"/>
              <a:cs typeface="Times New Roman" pitchFamily="18" charset="0"/>
            </a:endParaRPr>
          </a:p>
          <a:p>
            <a:pPr algn="just" eaLnBrk="1" hangingPunct="1"/>
            <a:endParaRPr lang="ru-RU" altLang="ru-RU" sz="1800" dirty="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p:txBody>
      </p:sp>
      <p:pic>
        <p:nvPicPr>
          <p:cNvPr id="18435" name="Изображение 10" descr="FNS_vizitka_for_rukovodst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Прямоугольник 1"/>
          <p:cNvSpPr>
            <a:spLocks noChangeArrowheads="1"/>
          </p:cNvSpPr>
          <p:nvPr/>
        </p:nvSpPr>
        <p:spPr bwMode="auto">
          <a:xfrm>
            <a:off x="1908175" y="476250"/>
            <a:ext cx="69122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2200" b="1" dirty="0">
                <a:latin typeface="Times New Roman" pitchFamily="18" charset="0"/>
                <a:cs typeface="Times New Roman" pitchFamily="18" charset="0"/>
              </a:rPr>
              <a:t>В связи с переходом </a:t>
            </a:r>
            <a:r>
              <a:rPr lang="ru-RU" sz="2200" b="1" dirty="0" smtClean="0">
                <a:latin typeface="Times New Roman" pitchFamily="18" charset="0"/>
                <a:cs typeface="Times New Roman" pitchFamily="18" charset="0"/>
              </a:rPr>
              <a:t>в 2023 году на </a:t>
            </a:r>
            <a:r>
              <a:rPr lang="ru-RU" sz="2200" b="1" dirty="0">
                <a:latin typeface="Times New Roman" pitchFamily="18" charset="0"/>
                <a:cs typeface="Times New Roman" pitchFamily="18" charset="0"/>
              </a:rPr>
              <a:t>уплату единого налогового платежа возникает </a:t>
            </a:r>
            <a:r>
              <a:rPr lang="ru-RU" sz="2200" b="1" dirty="0" smtClean="0">
                <a:latin typeface="Times New Roman" pitchFamily="18" charset="0"/>
                <a:cs typeface="Times New Roman" pitchFamily="18" charset="0"/>
              </a:rPr>
              <a:t> </a:t>
            </a:r>
            <a:r>
              <a:rPr lang="ru-RU" sz="2200" b="1" dirty="0">
                <a:latin typeface="Times New Roman" pitchFamily="18" charset="0"/>
                <a:cs typeface="Times New Roman" pitchFamily="18" charset="0"/>
              </a:rPr>
              <a:t>необходимость подачи </a:t>
            </a:r>
            <a:r>
              <a:rPr lang="ru-RU" sz="2200" b="1" u="sng" dirty="0" smtClean="0">
                <a:latin typeface="Times New Roman" pitchFamily="18" charset="0"/>
                <a:cs typeface="Times New Roman" pitchFamily="18" charset="0"/>
              </a:rPr>
              <a:t>дополнительной </a:t>
            </a:r>
            <a:r>
              <a:rPr lang="ru-RU" sz="2200" b="1" u="sng" dirty="0">
                <a:latin typeface="Times New Roman" pitchFamily="18" charset="0"/>
                <a:cs typeface="Times New Roman" pitchFamily="18" charset="0"/>
              </a:rPr>
              <a:t>отчетности</a:t>
            </a:r>
            <a:r>
              <a:rPr lang="ru-RU" sz="2200" b="1" dirty="0">
                <a:latin typeface="Times New Roman" pitchFamily="18" charset="0"/>
                <a:cs typeface="Times New Roman" pitchFamily="18" charset="0"/>
              </a:rPr>
              <a:t> в налоговые органы</a:t>
            </a:r>
            <a:endParaRPr lang="ru-RU" altLang="ru-RU" sz="2200" b="1" dirty="0">
              <a:latin typeface="Times New Roman" pitchFamily="18" charset="0"/>
              <a:cs typeface="Times New Roman" pitchFamily="18" charset="0"/>
            </a:endParaRPr>
          </a:p>
        </p:txBody>
      </p:sp>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52805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1946275"/>
            <a:ext cx="8424863" cy="4264025"/>
          </a:xfrm>
        </p:spPr>
        <p:txBody>
          <a:bodyPr>
            <a:noAutofit/>
          </a:bodyPr>
          <a:lstStyle/>
          <a:p>
            <a:r>
              <a:rPr lang="ru-RU" sz="2800" b="1" dirty="0" smtClean="0">
                <a:solidFill>
                  <a:srgbClr val="240597"/>
                </a:solidFill>
                <a:latin typeface="Times New Roman" pitchFamily="18" charset="0"/>
                <a:cs typeface="Times New Roman" pitchFamily="18" charset="0"/>
              </a:rPr>
              <a:t>По сроку 27.02.2023 необходимо представить Уведомления:</a:t>
            </a:r>
          </a:p>
          <a:p>
            <a:pPr>
              <a:lnSpc>
                <a:spcPct val="150000"/>
              </a:lnSpc>
            </a:pPr>
            <a:r>
              <a:rPr lang="ru-RU" sz="2400" b="1" dirty="0" smtClean="0">
                <a:solidFill>
                  <a:srgbClr val="240597"/>
                </a:solidFill>
                <a:latin typeface="Times New Roman" pitchFamily="18" charset="0"/>
                <a:cs typeface="Times New Roman" pitchFamily="18" charset="0"/>
              </a:rPr>
              <a:t>-по страховых  </a:t>
            </a:r>
            <a:r>
              <a:rPr lang="ru-RU" sz="2400" b="1" dirty="0">
                <a:solidFill>
                  <a:srgbClr val="240597"/>
                </a:solidFill>
                <a:latin typeface="Times New Roman" pitchFamily="18" charset="0"/>
                <a:cs typeface="Times New Roman" pitchFamily="18" charset="0"/>
              </a:rPr>
              <a:t>взносах за январь </a:t>
            </a:r>
            <a:r>
              <a:rPr lang="ru-RU" sz="2400" b="1" dirty="0" smtClean="0">
                <a:solidFill>
                  <a:srgbClr val="240597"/>
                </a:solidFill>
                <a:latin typeface="Times New Roman" pitchFamily="18" charset="0"/>
                <a:cs typeface="Times New Roman" pitchFamily="18" charset="0"/>
              </a:rPr>
              <a:t>2023г.</a:t>
            </a:r>
            <a:endParaRPr lang="ru-RU" sz="2400" b="1" dirty="0" smtClean="0">
              <a:solidFill>
                <a:srgbClr val="240597"/>
              </a:solidFill>
              <a:latin typeface="Times New Roman" pitchFamily="18" charset="0"/>
              <a:cs typeface="Times New Roman" pitchFamily="18" charset="0"/>
            </a:endParaRPr>
          </a:p>
          <a:p>
            <a:pPr>
              <a:lnSpc>
                <a:spcPct val="150000"/>
              </a:lnSpc>
            </a:pPr>
            <a:r>
              <a:rPr lang="ru-RU" sz="2400" b="1" dirty="0" smtClean="0">
                <a:solidFill>
                  <a:srgbClr val="240597"/>
                </a:solidFill>
                <a:latin typeface="Times New Roman" pitchFamily="18" charset="0"/>
                <a:cs typeface="Times New Roman" pitchFamily="18" charset="0"/>
              </a:rPr>
              <a:t>- по НДФЛ</a:t>
            </a:r>
            <a:r>
              <a:rPr lang="ru-RU" sz="2400" b="1" dirty="0">
                <a:solidFill>
                  <a:srgbClr val="240597"/>
                </a:solidFill>
                <a:latin typeface="Times New Roman" pitchFamily="18" charset="0"/>
                <a:cs typeface="Times New Roman" pitchFamily="18" charset="0"/>
              </a:rPr>
              <a:t>, удержанном с 23 января по 22 </a:t>
            </a:r>
            <a:r>
              <a:rPr lang="ru-RU" sz="2400" b="1" smtClean="0">
                <a:solidFill>
                  <a:srgbClr val="240597"/>
                </a:solidFill>
                <a:latin typeface="Times New Roman" pitchFamily="18" charset="0"/>
                <a:cs typeface="Times New Roman" pitchFamily="18" charset="0"/>
              </a:rPr>
              <a:t>февраля </a:t>
            </a:r>
            <a:r>
              <a:rPr lang="ru-RU" sz="2400" b="1" smtClean="0">
                <a:solidFill>
                  <a:srgbClr val="240597"/>
                </a:solidFill>
                <a:latin typeface="Times New Roman" pitchFamily="18" charset="0"/>
                <a:cs typeface="Times New Roman" pitchFamily="18" charset="0"/>
              </a:rPr>
              <a:t>2023г.</a:t>
            </a:r>
            <a:endParaRPr lang="ru-RU" sz="2400" b="1" dirty="0" smtClean="0">
              <a:solidFill>
                <a:srgbClr val="240597"/>
              </a:solidFill>
              <a:latin typeface="Times New Roman" pitchFamily="18" charset="0"/>
              <a:cs typeface="Times New Roman" pitchFamily="18" charset="0"/>
            </a:endParaRPr>
          </a:p>
          <a:p>
            <a:pPr>
              <a:lnSpc>
                <a:spcPct val="150000"/>
              </a:lnSpc>
            </a:pPr>
            <a:r>
              <a:rPr lang="ru-RU" sz="2400" b="1" dirty="0" smtClean="0">
                <a:solidFill>
                  <a:srgbClr val="240597"/>
                </a:solidFill>
                <a:latin typeface="Times New Roman" pitchFamily="18" charset="0"/>
                <a:cs typeface="Times New Roman" pitchFamily="18" charset="0"/>
              </a:rPr>
              <a:t>-по налогу </a:t>
            </a:r>
            <a:r>
              <a:rPr lang="ru-RU" sz="2400" b="1" dirty="0">
                <a:solidFill>
                  <a:srgbClr val="240597"/>
                </a:solidFill>
                <a:latin typeface="Times New Roman" pitchFamily="18" charset="0"/>
                <a:cs typeface="Times New Roman" pitchFamily="18" charset="0"/>
              </a:rPr>
              <a:t>на </a:t>
            </a:r>
            <a:r>
              <a:rPr lang="ru-RU" sz="2400" b="1" dirty="0" smtClean="0">
                <a:solidFill>
                  <a:srgbClr val="240597"/>
                </a:solidFill>
                <a:latin typeface="Times New Roman" pitchFamily="18" charset="0"/>
                <a:cs typeface="Times New Roman" pitchFamily="18" charset="0"/>
              </a:rPr>
              <a:t>имущество организаций за </a:t>
            </a:r>
            <a:r>
              <a:rPr lang="ru-RU" sz="2400" b="1" dirty="0">
                <a:solidFill>
                  <a:srgbClr val="240597"/>
                </a:solidFill>
                <a:latin typeface="Times New Roman" pitchFamily="18" charset="0"/>
                <a:cs typeface="Times New Roman" pitchFamily="18" charset="0"/>
              </a:rPr>
              <a:t>2022 г.</a:t>
            </a:r>
          </a:p>
          <a:p>
            <a:pPr>
              <a:lnSpc>
                <a:spcPct val="150000"/>
              </a:lnSpc>
            </a:pPr>
            <a:r>
              <a:rPr lang="ru-RU" sz="2400" b="1" dirty="0" smtClean="0">
                <a:solidFill>
                  <a:srgbClr val="240597"/>
                </a:solidFill>
                <a:latin typeface="Times New Roman" pitchFamily="18" charset="0"/>
                <a:cs typeface="Times New Roman" pitchFamily="18" charset="0"/>
              </a:rPr>
              <a:t>- по транспортному налогу </a:t>
            </a:r>
            <a:r>
              <a:rPr lang="ru-RU" sz="2400" b="1" dirty="0">
                <a:solidFill>
                  <a:srgbClr val="240597"/>
                </a:solidFill>
                <a:latin typeface="Times New Roman" pitchFamily="18" charset="0"/>
                <a:cs typeface="Times New Roman" pitchFamily="18" charset="0"/>
              </a:rPr>
              <a:t>за 2022 г</a:t>
            </a:r>
            <a:r>
              <a:rPr lang="ru-RU" sz="2400" b="1" dirty="0" smtClean="0">
                <a:solidFill>
                  <a:srgbClr val="240597"/>
                </a:solidFill>
                <a:latin typeface="Times New Roman" pitchFamily="18" charset="0"/>
                <a:cs typeface="Times New Roman" pitchFamily="18" charset="0"/>
              </a:rPr>
              <a:t>.  (организации)</a:t>
            </a:r>
          </a:p>
          <a:p>
            <a:pPr>
              <a:lnSpc>
                <a:spcPct val="150000"/>
              </a:lnSpc>
            </a:pPr>
            <a:r>
              <a:rPr lang="ru-RU" sz="2400" b="1" dirty="0" smtClean="0">
                <a:solidFill>
                  <a:srgbClr val="240597"/>
                </a:solidFill>
                <a:latin typeface="Times New Roman" pitchFamily="18" charset="0"/>
                <a:cs typeface="Times New Roman" pitchFamily="18" charset="0"/>
              </a:rPr>
              <a:t>- по земельному налогу </a:t>
            </a:r>
            <a:r>
              <a:rPr lang="ru-RU" sz="2400" b="1" dirty="0">
                <a:solidFill>
                  <a:srgbClr val="240597"/>
                </a:solidFill>
                <a:latin typeface="Times New Roman" pitchFamily="18" charset="0"/>
                <a:cs typeface="Times New Roman" pitchFamily="18" charset="0"/>
              </a:rPr>
              <a:t>за 2022 г</a:t>
            </a:r>
            <a:r>
              <a:rPr lang="ru-RU" sz="2400" b="1" dirty="0" smtClean="0">
                <a:solidFill>
                  <a:srgbClr val="240597"/>
                </a:solidFill>
                <a:latin typeface="Times New Roman" pitchFamily="18" charset="0"/>
                <a:cs typeface="Times New Roman" pitchFamily="18" charset="0"/>
              </a:rPr>
              <a:t>. (</a:t>
            </a:r>
            <a:r>
              <a:rPr lang="ru-RU" sz="2400" b="1" dirty="0">
                <a:solidFill>
                  <a:srgbClr val="240597"/>
                </a:solidFill>
                <a:latin typeface="Times New Roman" pitchFamily="18" charset="0"/>
                <a:cs typeface="Times New Roman" pitchFamily="18" charset="0"/>
              </a:rPr>
              <a:t>организации</a:t>
            </a:r>
            <a:r>
              <a:rPr lang="ru-RU" sz="2400" b="1" dirty="0" smtClean="0">
                <a:solidFill>
                  <a:srgbClr val="240597"/>
                </a:solidFill>
                <a:latin typeface="Times New Roman" pitchFamily="18" charset="0"/>
                <a:cs typeface="Times New Roman" pitchFamily="18" charset="0"/>
              </a:rPr>
              <a:t>)</a:t>
            </a:r>
          </a:p>
          <a:p>
            <a:pPr marL="285750" indent="-285750">
              <a:lnSpc>
                <a:spcPct val="150000"/>
              </a:lnSpc>
              <a:buFontTx/>
              <a:buChar char="-"/>
            </a:pPr>
            <a:endParaRPr lang="ru-RU" sz="1800" b="1" dirty="0">
              <a:solidFill>
                <a:srgbClr val="240597"/>
              </a:solidFill>
              <a:latin typeface="Times New Roman" pitchFamily="18" charset="0"/>
              <a:cs typeface="Times New Roman" pitchFamily="18" charset="0"/>
            </a:endParaRPr>
          </a:p>
          <a:p>
            <a:pPr algn="just" eaLnBrk="1" hangingPunct="1"/>
            <a:endParaRPr lang="ru-RU" altLang="ru-RU" sz="1800" dirty="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p:txBody>
      </p:sp>
      <p:pic>
        <p:nvPicPr>
          <p:cNvPr id="18435" name="Изображение 10" descr="FNS_vizitka_for_rukovodst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Прямоугольник 1"/>
          <p:cNvSpPr>
            <a:spLocks noChangeArrowheads="1"/>
          </p:cNvSpPr>
          <p:nvPr/>
        </p:nvSpPr>
        <p:spPr bwMode="auto">
          <a:xfrm>
            <a:off x="1908175" y="476250"/>
            <a:ext cx="69122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2200" b="1" dirty="0">
                <a:latin typeface="Times New Roman" pitchFamily="18" charset="0"/>
                <a:cs typeface="Times New Roman" pitchFamily="18" charset="0"/>
              </a:rPr>
              <a:t>В связи с переходом </a:t>
            </a:r>
            <a:r>
              <a:rPr lang="ru-RU" sz="2200" b="1" dirty="0" smtClean="0">
                <a:latin typeface="Times New Roman" pitchFamily="18" charset="0"/>
                <a:cs typeface="Times New Roman" pitchFamily="18" charset="0"/>
              </a:rPr>
              <a:t>в 2023 году на </a:t>
            </a:r>
            <a:r>
              <a:rPr lang="ru-RU" sz="2200" b="1" dirty="0">
                <a:latin typeface="Times New Roman" pitchFamily="18" charset="0"/>
                <a:cs typeface="Times New Roman" pitchFamily="18" charset="0"/>
              </a:rPr>
              <a:t>уплату единого налогового платежа возникает </a:t>
            </a:r>
            <a:r>
              <a:rPr lang="ru-RU" sz="2200" b="1" dirty="0" smtClean="0">
                <a:latin typeface="Times New Roman" pitchFamily="18" charset="0"/>
                <a:cs typeface="Times New Roman" pitchFamily="18" charset="0"/>
              </a:rPr>
              <a:t> </a:t>
            </a:r>
            <a:r>
              <a:rPr lang="ru-RU" sz="2200" b="1" dirty="0">
                <a:latin typeface="Times New Roman" pitchFamily="18" charset="0"/>
                <a:cs typeface="Times New Roman" pitchFamily="18" charset="0"/>
              </a:rPr>
              <a:t>необходимость подачи </a:t>
            </a:r>
            <a:r>
              <a:rPr lang="ru-RU" sz="2200" b="1" u="sng" dirty="0" smtClean="0">
                <a:latin typeface="Times New Roman" pitchFamily="18" charset="0"/>
                <a:cs typeface="Times New Roman" pitchFamily="18" charset="0"/>
              </a:rPr>
              <a:t>дополнительной </a:t>
            </a:r>
            <a:r>
              <a:rPr lang="ru-RU" sz="2200" b="1" u="sng" dirty="0">
                <a:latin typeface="Times New Roman" pitchFamily="18" charset="0"/>
                <a:cs typeface="Times New Roman" pitchFamily="18" charset="0"/>
              </a:rPr>
              <a:t>отчетности</a:t>
            </a:r>
            <a:r>
              <a:rPr lang="ru-RU" sz="2200" b="1" dirty="0">
                <a:latin typeface="Times New Roman" pitchFamily="18" charset="0"/>
                <a:cs typeface="Times New Roman" pitchFamily="18" charset="0"/>
              </a:rPr>
              <a:t> в налоговые органы</a:t>
            </a:r>
            <a:endParaRPr lang="ru-RU" altLang="ru-RU" sz="2200" b="1" dirty="0">
              <a:latin typeface="Times New Roman" pitchFamily="18" charset="0"/>
              <a:cs typeface="Times New Roman" pitchFamily="18" charset="0"/>
            </a:endParaRPr>
          </a:p>
        </p:txBody>
      </p:sp>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35272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332656"/>
            <a:ext cx="8641655" cy="6264696"/>
          </a:xfrm>
        </p:spPr>
        <p:txBody>
          <a:bodyPr>
            <a:noAutofit/>
          </a:bodyPr>
          <a:lstStyle/>
          <a:p>
            <a:pPr algn="just"/>
            <a:r>
              <a:rPr lang="ru-RU" sz="1800" b="1" dirty="0" smtClean="0">
                <a:solidFill>
                  <a:srgbClr val="240597"/>
                </a:solidFill>
                <a:latin typeface="Times New Roman" pitchFamily="18" charset="0"/>
                <a:cs typeface="Times New Roman" pitchFamily="18" charset="0"/>
              </a:rPr>
              <a:t>В общем случае по налогу на прибыль Уведомление не представляется.</a:t>
            </a:r>
          </a:p>
          <a:p>
            <a:pPr algn="just"/>
            <a:r>
              <a:rPr lang="ru-RU" sz="1800" b="1" dirty="0" smtClean="0">
                <a:solidFill>
                  <a:srgbClr val="240597"/>
                </a:solidFill>
                <a:latin typeface="Times New Roman" pitchFamily="18" charset="0"/>
                <a:cs typeface="Times New Roman" pitchFamily="18" charset="0"/>
              </a:rPr>
              <a:t>В отдельных случаях по сроку 27.02.2023 Уведомление необходимо представить:</a:t>
            </a:r>
          </a:p>
          <a:p>
            <a:pPr algn="just"/>
            <a:r>
              <a:rPr lang="ru-RU" sz="1600" dirty="0">
                <a:solidFill>
                  <a:srgbClr val="240597"/>
                </a:solidFill>
                <a:latin typeface="Times New Roman" pitchFamily="18" charset="0"/>
                <a:cs typeface="Times New Roman" pitchFamily="18" charset="0"/>
              </a:rPr>
              <a:t>Налог на прибыль организаций с доходов, исчисляемый по ставкам, отличным от ставки, указанной </a:t>
            </a:r>
            <a:r>
              <a:rPr lang="ru-RU" sz="1600" dirty="0" smtClean="0">
                <a:solidFill>
                  <a:srgbClr val="240597"/>
                </a:solidFill>
                <a:latin typeface="Times New Roman" pitchFamily="18" charset="0"/>
                <a:cs typeface="Times New Roman" pitchFamily="18" charset="0"/>
              </a:rPr>
              <a:t>в п.1 ст. 284 </a:t>
            </a:r>
            <a:r>
              <a:rPr lang="ru-RU" sz="1600" dirty="0">
                <a:solidFill>
                  <a:srgbClr val="240597"/>
                </a:solidFill>
                <a:latin typeface="Times New Roman" pitchFamily="18" charset="0"/>
                <a:cs typeface="Times New Roman" pitchFamily="18" charset="0"/>
              </a:rPr>
              <a:t>НК РФ (с доходов в виде в виде дивидендов полученных как от российских организаций, так от  иностранных;  с доходов в виде процентов по облигациям российских организаций (за исключением облигаций иностранных организаций, признаваемых налоговыми резидентами Российской Федерации), которые на соответствующие даты признания процентного дохода по ним признаются обращающимися на организованном рынке ценных бумаг, номинированным в рублях и эмитированным в период с 1 января 2017 года по 31 декабря 2021 года включительно, а также по облигациям с ипотечным покрытием, эмитированным после 1 января 2007 года), а также налог на прибыль полученных в виде процентов по государственным и муниципальным ценным бумагам. (КБК 8210101040010000110; 18210101060010000110 18210101090010000110; 18210101070010000110).</a:t>
            </a:r>
          </a:p>
          <a:p>
            <a:pPr algn="just"/>
            <a:r>
              <a:rPr lang="ru-RU" sz="1600" dirty="0" smtClean="0">
                <a:solidFill>
                  <a:srgbClr val="240597"/>
                </a:solidFill>
                <a:latin typeface="Times New Roman" pitchFamily="18" charset="0"/>
                <a:cs typeface="Times New Roman" pitchFamily="18" charset="0"/>
              </a:rPr>
              <a:t>Налог </a:t>
            </a:r>
            <a:r>
              <a:rPr lang="ru-RU" sz="1600" dirty="0">
                <a:solidFill>
                  <a:srgbClr val="240597"/>
                </a:solidFill>
                <a:latin typeface="Times New Roman" pitchFamily="18" charset="0"/>
                <a:cs typeface="Times New Roman" pitchFamily="18" charset="0"/>
              </a:rPr>
              <a:t>на прибыль организаций </a:t>
            </a:r>
            <a:r>
              <a:rPr lang="ru-RU" sz="1600" b="1" dirty="0">
                <a:solidFill>
                  <a:srgbClr val="240597"/>
                </a:solidFill>
                <a:latin typeface="Times New Roman" pitchFamily="18" charset="0"/>
                <a:cs typeface="Times New Roman" pitchFamily="18" charset="0"/>
              </a:rPr>
              <a:t>иностранных</a:t>
            </a:r>
            <a:r>
              <a:rPr lang="ru-RU" sz="1600" dirty="0">
                <a:solidFill>
                  <a:srgbClr val="240597"/>
                </a:solidFill>
                <a:latin typeface="Times New Roman" pitchFamily="18" charset="0"/>
                <a:cs typeface="Times New Roman" pitchFamily="18" charset="0"/>
              </a:rPr>
              <a:t> организаций, не связанных с деятельностью в Российской Федерации через постоянное представительство, в том числе с доходов, полученных в виде дивидендов и процентов по государственным и муниципальным ценным бумагам, налог на прибыль организаций с доходов, полученных в виде процентов по облигациям российских организаций (за исключением облигаций иностранных организаций, признаваемых налоговыми резидентами Российской Федерации), которые на соответствующие даты признания процентного дохода по ним признаются обращающимися на организованном рынке ценных бумаг, номинированным в рублях и эмитированным в период с 1 января 2017 года по 31 декабря 2021 года включительно, а также по облигациям с ипотечным покрытием, эмитированным после 1 января 2007 года. (КБК 18210101030010000110; 18210101050010000110: 18210101090010000110; 18210101070010000110)</a:t>
            </a:r>
          </a:p>
          <a:p>
            <a:pPr marL="285750" indent="-285750" algn="just">
              <a:lnSpc>
                <a:spcPct val="150000"/>
              </a:lnSpc>
              <a:buFontTx/>
              <a:buChar char="-"/>
            </a:pPr>
            <a:endParaRPr lang="ru-RU" sz="1800" b="1" dirty="0" smtClean="0">
              <a:solidFill>
                <a:srgbClr val="240597"/>
              </a:solidFill>
              <a:latin typeface="Times New Roman" pitchFamily="18" charset="0"/>
              <a:cs typeface="Times New Roman" pitchFamily="18" charset="0"/>
            </a:endParaRPr>
          </a:p>
          <a:p>
            <a:pPr marL="285750" indent="-285750">
              <a:lnSpc>
                <a:spcPct val="150000"/>
              </a:lnSpc>
              <a:buFontTx/>
              <a:buChar char="-"/>
            </a:pPr>
            <a:endParaRPr lang="ru-RU" sz="1800" b="1" dirty="0">
              <a:solidFill>
                <a:srgbClr val="240597"/>
              </a:solidFill>
              <a:latin typeface="Times New Roman" pitchFamily="18" charset="0"/>
              <a:cs typeface="Times New Roman" pitchFamily="18" charset="0"/>
            </a:endParaRPr>
          </a:p>
          <a:p>
            <a:pPr algn="just" eaLnBrk="1" hangingPunct="1"/>
            <a:endParaRPr lang="ru-RU" altLang="ru-RU" sz="1800" dirty="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p:txBody>
      </p:sp>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7027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1946275"/>
            <a:ext cx="8424863" cy="4264025"/>
          </a:xfrm>
        </p:spPr>
        <p:txBody>
          <a:bodyPr>
            <a:noAutofit/>
          </a:bodyPr>
          <a:lstStyle/>
          <a:p>
            <a:r>
              <a:rPr lang="ru-RU" sz="2400" dirty="0" smtClean="0">
                <a:latin typeface="Times New Roman" pitchFamily="18" charset="0"/>
                <a:cs typeface="Times New Roman" pitchFamily="18" charset="0"/>
              </a:rPr>
              <a:t> </a:t>
            </a:r>
            <a:r>
              <a:rPr lang="ru-RU" sz="2400" b="1" dirty="0" smtClean="0">
                <a:solidFill>
                  <a:srgbClr val="240597"/>
                </a:solidFill>
                <a:latin typeface="Times New Roman" pitchFamily="18" charset="0"/>
                <a:cs typeface="Times New Roman" pitchFamily="18" charset="0"/>
              </a:rPr>
              <a:t>Письмом </a:t>
            </a:r>
            <a:r>
              <a:rPr lang="ru-RU" sz="2400" b="1" dirty="0">
                <a:solidFill>
                  <a:srgbClr val="240597"/>
                </a:solidFill>
                <a:latin typeface="Times New Roman" pitchFamily="18" charset="0"/>
                <a:cs typeface="Times New Roman" pitchFamily="18" charset="0"/>
              </a:rPr>
              <a:t>ФНС России от 30.12.2022 N 8-7-02/0001@</a:t>
            </a:r>
            <a:endParaRPr lang="ru-RU" sz="2400" b="1" dirty="0">
              <a:solidFill>
                <a:srgbClr val="240597"/>
              </a:solidFill>
              <a:latin typeface="Times New Roman" pitchFamily="18" charset="0"/>
              <a:cs typeface="Times New Roman" pitchFamily="18" charset="0"/>
              <a:hlinkClick r:id="rId3"/>
            </a:endParaRPr>
          </a:p>
          <a:p>
            <a:r>
              <a:rPr lang="ru-RU" b="1" dirty="0" smtClean="0">
                <a:solidFill>
                  <a:srgbClr val="240597"/>
                </a:solidFill>
                <a:latin typeface="Times New Roman" pitchFamily="18" charset="0"/>
                <a:cs typeface="Times New Roman" pitchFamily="18" charset="0"/>
              </a:rPr>
              <a:t>Доведена таблица по налогам и взносам, в которой в разрезе КБК указаны:</a:t>
            </a:r>
            <a:endParaRPr lang="ru-RU" b="1" dirty="0">
              <a:solidFill>
                <a:srgbClr val="240597"/>
              </a:solidFill>
              <a:latin typeface="Times New Roman" pitchFamily="18" charset="0"/>
              <a:cs typeface="Times New Roman" pitchFamily="18" charset="0"/>
              <a:hlinkClick r:id="rId4"/>
            </a:endParaRPr>
          </a:p>
          <a:p>
            <a:r>
              <a:rPr lang="ru-RU" b="1" dirty="0">
                <a:solidFill>
                  <a:srgbClr val="240597"/>
                </a:solidFill>
                <a:latin typeface="Times New Roman" pitchFamily="18" charset="0"/>
                <a:cs typeface="Times New Roman" pitchFamily="18" charset="0"/>
              </a:rPr>
              <a:t>- категории плательщиков;</a:t>
            </a:r>
          </a:p>
          <a:p>
            <a:r>
              <a:rPr lang="ru-RU" b="1" dirty="0">
                <a:solidFill>
                  <a:srgbClr val="240597"/>
                </a:solidFill>
                <a:latin typeface="Times New Roman" pitchFamily="18" charset="0"/>
                <a:cs typeface="Times New Roman" pitchFamily="18" charset="0"/>
              </a:rPr>
              <a:t>- сроки подачи декларации или расчета по налоговым и отчетным периодам;</a:t>
            </a:r>
          </a:p>
          <a:p>
            <a:r>
              <a:rPr lang="ru-RU" b="1" dirty="0">
                <a:solidFill>
                  <a:srgbClr val="240597"/>
                </a:solidFill>
                <a:latin typeface="Times New Roman" pitchFamily="18" charset="0"/>
                <a:cs typeface="Times New Roman" pitchFamily="18" charset="0"/>
              </a:rPr>
              <a:t>- сроки подачи уведомления об исчисленных суммах по отчетным периодам;</a:t>
            </a:r>
          </a:p>
          <a:p>
            <a:r>
              <a:rPr lang="ru-RU" b="1" dirty="0">
                <a:solidFill>
                  <a:srgbClr val="240597"/>
                </a:solidFill>
                <a:latin typeface="Times New Roman" pitchFamily="18" charset="0"/>
                <a:cs typeface="Times New Roman" pitchFamily="18" charset="0"/>
              </a:rPr>
              <a:t>- коды периодов, которые отражают в уведомлении;</a:t>
            </a:r>
          </a:p>
          <a:p>
            <a:r>
              <a:rPr lang="ru-RU" b="1" dirty="0">
                <a:solidFill>
                  <a:srgbClr val="240597"/>
                </a:solidFill>
                <a:latin typeface="Times New Roman" pitchFamily="18" charset="0"/>
                <a:cs typeface="Times New Roman" pitchFamily="18" charset="0"/>
              </a:rPr>
              <a:t>- сроки уплаты налогов и взносов;</a:t>
            </a:r>
          </a:p>
          <a:p>
            <a:r>
              <a:rPr lang="ru-RU" b="1" dirty="0">
                <a:solidFill>
                  <a:srgbClr val="240597"/>
                </a:solidFill>
                <a:latin typeface="Times New Roman" pitchFamily="18" charset="0"/>
                <a:cs typeface="Times New Roman" pitchFamily="18" charset="0"/>
              </a:rPr>
              <a:t>- случаи, когда не нужно представлять уведомления.</a:t>
            </a:r>
          </a:p>
          <a:p>
            <a:r>
              <a:rPr lang="ru-RU" b="1" dirty="0" smtClean="0">
                <a:solidFill>
                  <a:srgbClr val="240597"/>
                </a:solidFill>
                <a:latin typeface="Times New Roman" pitchFamily="18" charset="0"/>
                <a:cs typeface="Times New Roman" pitchFamily="18" charset="0"/>
              </a:rPr>
              <a:t>налогов</a:t>
            </a:r>
            <a:r>
              <a:rPr lang="ru-RU" b="1" dirty="0">
                <a:solidFill>
                  <a:srgbClr val="240597"/>
                </a:solidFill>
                <a:latin typeface="Times New Roman" pitchFamily="18" charset="0"/>
                <a:cs typeface="Times New Roman" pitchFamily="18" charset="0"/>
              </a:rPr>
              <a:t>, авансовых платежей по налогам, сборов и страховых взносов</a:t>
            </a:r>
          </a:p>
          <a:p>
            <a:r>
              <a:rPr lang="ru-RU" b="1" dirty="0">
                <a:solidFill>
                  <a:srgbClr val="240597"/>
                </a:solidFill>
                <a:latin typeface="Times New Roman" pitchFamily="18" charset="0"/>
                <a:cs typeface="Times New Roman" pitchFamily="18" charset="0"/>
              </a:rPr>
              <a:t>		</a:t>
            </a:r>
            <a:endParaRPr lang="ru-RU" altLang="ru-RU" b="1" dirty="0">
              <a:solidFill>
                <a:srgbClr val="240597"/>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p:txBody>
      </p:sp>
      <p:pic>
        <p:nvPicPr>
          <p:cNvPr id="18435" name="Изображение 10" descr="FNS_vizitka_for_rukovodstv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76250"/>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Прямоугольник 1"/>
          <p:cNvSpPr>
            <a:spLocks noChangeArrowheads="1"/>
          </p:cNvSpPr>
          <p:nvPr/>
        </p:nvSpPr>
        <p:spPr bwMode="auto">
          <a:xfrm>
            <a:off x="1908175" y="476250"/>
            <a:ext cx="69122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2200" b="1" dirty="0">
                <a:latin typeface="Times New Roman" pitchFamily="18" charset="0"/>
                <a:cs typeface="Times New Roman" pitchFamily="18" charset="0"/>
              </a:rPr>
              <a:t>В связи с переходом </a:t>
            </a:r>
            <a:r>
              <a:rPr lang="ru-RU" sz="2200" b="1" dirty="0" smtClean="0">
                <a:latin typeface="Times New Roman" pitchFamily="18" charset="0"/>
                <a:cs typeface="Times New Roman" pitchFamily="18" charset="0"/>
              </a:rPr>
              <a:t>в 2023 году на </a:t>
            </a:r>
            <a:r>
              <a:rPr lang="ru-RU" sz="2200" b="1" dirty="0">
                <a:latin typeface="Times New Roman" pitchFamily="18" charset="0"/>
                <a:cs typeface="Times New Roman" pitchFamily="18" charset="0"/>
              </a:rPr>
              <a:t>уплату единого налогового платежа возникает </a:t>
            </a:r>
            <a:r>
              <a:rPr lang="ru-RU" sz="2200" b="1" dirty="0" smtClean="0">
                <a:latin typeface="Times New Roman" pitchFamily="18" charset="0"/>
                <a:cs typeface="Times New Roman" pitchFamily="18" charset="0"/>
              </a:rPr>
              <a:t> </a:t>
            </a:r>
            <a:r>
              <a:rPr lang="ru-RU" sz="2200" b="1" dirty="0">
                <a:latin typeface="Times New Roman" pitchFamily="18" charset="0"/>
                <a:cs typeface="Times New Roman" pitchFamily="18" charset="0"/>
              </a:rPr>
              <a:t>необходимость подачи </a:t>
            </a:r>
            <a:r>
              <a:rPr lang="ru-RU" sz="2200" b="1" u="sng" dirty="0" smtClean="0">
                <a:latin typeface="Times New Roman" pitchFamily="18" charset="0"/>
                <a:cs typeface="Times New Roman" pitchFamily="18" charset="0"/>
              </a:rPr>
              <a:t>дополнительной </a:t>
            </a:r>
            <a:r>
              <a:rPr lang="ru-RU" sz="2200" b="1" u="sng" dirty="0">
                <a:latin typeface="Times New Roman" pitchFamily="18" charset="0"/>
                <a:cs typeface="Times New Roman" pitchFamily="18" charset="0"/>
              </a:rPr>
              <a:t>отчетности</a:t>
            </a:r>
            <a:r>
              <a:rPr lang="ru-RU" sz="2200" b="1" dirty="0">
                <a:latin typeface="Times New Roman" pitchFamily="18" charset="0"/>
                <a:cs typeface="Times New Roman" pitchFamily="18" charset="0"/>
              </a:rPr>
              <a:t> в налоговые органы</a:t>
            </a:r>
            <a:endParaRPr lang="ru-RU" altLang="ru-RU" sz="2200" b="1" dirty="0">
              <a:latin typeface="Times New Roman" pitchFamily="18" charset="0"/>
              <a:cs typeface="Times New Roman" pitchFamily="18" charset="0"/>
            </a:endParaRPr>
          </a:p>
        </p:txBody>
      </p:sp>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65052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1700808"/>
            <a:ext cx="8713663" cy="4968552"/>
          </a:xfrm>
        </p:spPr>
        <p:txBody>
          <a:bodyPr>
            <a:noAutofit/>
          </a:bodyPr>
          <a:lstStyle/>
          <a:p>
            <a:pPr algn="just"/>
            <a:r>
              <a:rPr lang="ru-RU" sz="2400" dirty="0">
                <a:solidFill>
                  <a:schemeClr val="tx1"/>
                </a:solidFill>
                <a:latin typeface="Times New Roman" panose="02020603050405020304" pitchFamily="18" charset="0"/>
                <a:cs typeface="Times New Roman" panose="02020603050405020304" pitchFamily="18" charset="0"/>
              </a:rPr>
              <a:t>При обнаружении ошибки в поданном уведомлении, нужно представить новое уведомление с верными данными по платежу, в отношении которого произошла ошибка. </a:t>
            </a:r>
          </a:p>
          <a:p>
            <a:pPr algn="just"/>
            <a:r>
              <a:rPr lang="ru-RU" sz="2400" dirty="0">
                <a:solidFill>
                  <a:schemeClr val="tx1"/>
                </a:solidFill>
                <a:latin typeface="Times New Roman" panose="02020603050405020304" pitchFamily="18" charset="0"/>
                <a:cs typeface="Times New Roman" panose="02020603050405020304" pitchFamily="18" charset="0"/>
              </a:rPr>
              <a:t>Например, если вы ошиблись в сумме платежа, то в новом уведомлении повторите данные по платежу (кроме суммы) и укажите правильную сумму. </a:t>
            </a:r>
          </a:p>
          <a:p>
            <a:pPr algn="just"/>
            <a:r>
              <a:rPr lang="ru-RU" sz="2400" dirty="0">
                <a:solidFill>
                  <a:schemeClr val="tx1"/>
                </a:solidFill>
                <a:latin typeface="Times New Roman" panose="02020603050405020304" pitchFamily="18" charset="0"/>
                <a:cs typeface="Times New Roman" panose="02020603050405020304" pitchFamily="18" charset="0"/>
              </a:rPr>
              <a:t>Если вы ошиблись в КПП, КБК, коде по ОКТМО, периоде, то в новом уведомлении заполните блок с прежними ошибочными данными, указав при этом сумму платежа "0" и блок с правильными данными.</a:t>
            </a:r>
          </a:p>
          <a:p>
            <a:pPr algn="just"/>
            <a:r>
              <a:rPr lang="ru-RU" sz="2400" dirty="0">
                <a:solidFill>
                  <a:schemeClr val="tx1"/>
                </a:solidFill>
                <a:latin typeface="Times New Roman" panose="02020603050405020304" pitchFamily="18" charset="0"/>
                <a:cs typeface="Times New Roman" panose="02020603050405020304" pitchFamily="18" charset="0"/>
              </a:rPr>
              <a:t>Уточнять обязанности (исправлять ошибки) возможно до представления декларации/расчета по налогам, страховым взносам.</a:t>
            </a:r>
            <a:endParaRPr lang="ru-RU" sz="2400" dirty="0">
              <a:latin typeface="Times New Roman" pitchFamily="18" charset="0"/>
              <a:cs typeface="Times New Roman" pitchFamily="18" charset="0"/>
            </a:endParaRPr>
          </a:p>
          <a:p>
            <a:pPr algn="just"/>
            <a:endParaRPr lang="ru-RU" sz="2400" dirty="0">
              <a:solidFill>
                <a:srgbClr val="240597"/>
              </a:solidFill>
              <a:latin typeface="Times New Roman" pitchFamily="18" charset="0"/>
              <a:cs typeface="Times New Roman" pitchFamily="18" charset="0"/>
            </a:endParaRPr>
          </a:p>
          <a:p>
            <a:pPr algn="just" eaLnBrk="1" hangingPunct="1"/>
            <a:endParaRPr lang="ru-RU" altLang="ru-RU" sz="1800" dirty="0">
              <a:solidFill>
                <a:schemeClr val="tx1"/>
              </a:solidFill>
              <a:latin typeface="Times New Roman" pitchFamily="18" charset="0"/>
              <a:cs typeface="Times New Roman" pitchFamily="18" charset="0"/>
            </a:endParaRPr>
          </a:p>
          <a:p>
            <a:pPr eaLnBrk="1" hangingPunct="1"/>
            <a:endParaRPr lang="ru-RU" altLang="ru-RU" dirty="0" smtClean="0">
              <a:solidFill>
                <a:schemeClr val="tx1"/>
              </a:solidFill>
              <a:latin typeface="Times New Roman" pitchFamily="18" charset="0"/>
              <a:cs typeface="Times New Roman" pitchFamily="18" charset="0"/>
            </a:endParaRPr>
          </a:p>
        </p:txBody>
      </p:sp>
      <p:pic>
        <p:nvPicPr>
          <p:cNvPr id="18435" name="Изображение 10" descr="FNS_vizitka_for_rukovodst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742" y="216793"/>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Прямоугольник 1"/>
          <p:cNvSpPr>
            <a:spLocks noChangeArrowheads="1"/>
          </p:cNvSpPr>
          <p:nvPr/>
        </p:nvSpPr>
        <p:spPr bwMode="auto">
          <a:xfrm>
            <a:off x="1908175" y="476250"/>
            <a:ext cx="69122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3200" b="1" dirty="0" smtClean="0">
                <a:solidFill>
                  <a:srgbClr val="240597"/>
                </a:solidFill>
                <a:latin typeface="Times New Roman" pitchFamily="18" charset="0"/>
                <a:cs typeface="Times New Roman" pitchFamily="18" charset="0"/>
              </a:rPr>
              <a:t>Как исправить ошибку в уведомлении</a:t>
            </a:r>
            <a:endParaRPr lang="ru-RU" altLang="ru-RU" sz="3200" b="1" dirty="0">
              <a:solidFill>
                <a:srgbClr val="240597"/>
              </a:solidFill>
              <a:latin typeface="Times New Roman" pitchFamily="18" charset="0"/>
              <a:cs typeface="Times New Roman" pitchFamily="18" charset="0"/>
            </a:endParaRPr>
          </a:p>
        </p:txBody>
      </p:sp>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49371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1700808"/>
            <a:ext cx="8713663" cy="4968552"/>
          </a:xfrm>
        </p:spPr>
        <p:txBody>
          <a:bodyPr>
            <a:noAutofit/>
          </a:bodyPr>
          <a:lstStyle/>
          <a:p>
            <a:pPr algn="just"/>
            <a:endParaRPr lang="ru-RU" sz="2400" dirty="0">
              <a:solidFill>
                <a:srgbClr val="240597"/>
              </a:solidFill>
              <a:latin typeface="Times New Roman" pitchFamily="18" charset="0"/>
              <a:cs typeface="Times New Roman" pitchFamily="18" charset="0"/>
            </a:endParaRPr>
          </a:p>
          <a:p>
            <a:pPr algn="just" eaLnBrk="1" hangingPunct="1"/>
            <a:endParaRPr lang="ru-RU" altLang="ru-RU" sz="1800" dirty="0">
              <a:solidFill>
                <a:schemeClr val="tx1"/>
              </a:solidFill>
              <a:latin typeface="Times New Roman" pitchFamily="18" charset="0"/>
              <a:cs typeface="Times New Roman" pitchFamily="18" charset="0"/>
            </a:endParaRPr>
          </a:p>
          <a:p>
            <a:pPr eaLnBrk="1" hangingPunct="1"/>
            <a:r>
              <a:rPr lang="ru-RU" altLang="ru-RU" sz="3600" dirty="0" smtClean="0">
                <a:solidFill>
                  <a:schemeClr val="tx1"/>
                </a:solidFill>
                <a:latin typeface="Times New Roman" pitchFamily="18" charset="0"/>
                <a:cs typeface="Times New Roman" pitchFamily="18" charset="0"/>
              </a:rPr>
              <a:t>Налоговые </a:t>
            </a:r>
            <a:r>
              <a:rPr lang="ru-RU" altLang="ru-RU" sz="3600" dirty="0">
                <a:solidFill>
                  <a:schemeClr val="tx1"/>
                </a:solidFill>
                <a:latin typeface="Times New Roman" pitchFamily="18" charset="0"/>
                <a:cs typeface="Times New Roman" pitchFamily="18" charset="0"/>
              </a:rPr>
              <a:t>органы распределяют ЕНП между налогами на основании данных налоговой отчетности и уведомлений об исчисленных налогах.</a:t>
            </a:r>
          </a:p>
          <a:p>
            <a:pPr eaLnBrk="1" hangingPunct="1"/>
            <a:endParaRPr lang="ru-RU" altLang="ru-RU" sz="3600" dirty="0" smtClean="0">
              <a:solidFill>
                <a:schemeClr val="tx1"/>
              </a:solidFill>
              <a:latin typeface="Times New Roman" pitchFamily="18" charset="0"/>
              <a:cs typeface="Times New Roman" pitchFamily="18" charset="0"/>
            </a:endParaRPr>
          </a:p>
        </p:txBody>
      </p:sp>
      <p:pic>
        <p:nvPicPr>
          <p:cNvPr id="18435" name="Изображение 10" descr="FNS_vizitka_for_rukovodst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742" y="216793"/>
            <a:ext cx="14398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69988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a:spLocks noGrp="1"/>
          </p:cNvSpPr>
          <p:nvPr>
            <p:ph type="subTitle" idx="1"/>
          </p:nvPr>
        </p:nvSpPr>
        <p:spPr>
          <a:xfrm>
            <a:off x="250825" y="3140968"/>
            <a:ext cx="8424863" cy="3069332"/>
          </a:xfrm>
        </p:spPr>
        <p:txBody>
          <a:bodyPr>
            <a:normAutofit/>
          </a:bodyPr>
          <a:lstStyle/>
          <a:p>
            <a:pPr eaLnBrk="1" hangingPunct="1"/>
            <a:endParaRPr lang="ru-RU" altLang="ru-RU" sz="800" b="1" dirty="0" smtClean="0">
              <a:solidFill>
                <a:schemeClr val="tx1"/>
              </a:solidFill>
              <a:latin typeface="Times New Roman" pitchFamily="18" charset="0"/>
              <a:cs typeface="Times New Roman" pitchFamily="18" charset="0"/>
            </a:endParaRPr>
          </a:p>
          <a:p>
            <a:pPr eaLnBrk="1" hangingPunct="1"/>
            <a:endParaRPr lang="ru-RU" altLang="ru-RU" sz="900" b="1" dirty="0" smtClean="0">
              <a:solidFill>
                <a:schemeClr val="tx1"/>
              </a:solidFill>
              <a:latin typeface="Times New Roman" pitchFamily="18" charset="0"/>
              <a:cs typeface="Times New Roman" pitchFamily="18" charset="0"/>
            </a:endParaRPr>
          </a:p>
          <a:p>
            <a:pPr algn="l"/>
            <a:endParaRPr lang="ru-RU" dirty="0">
              <a:solidFill>
                <a:schemeClr val="tx1"/>
              </a:solidFill>
              <a:latin typeface="Times New Roman" pitchFamily="18" charset="0"/>
              <a:cs typeface="Times New Roman" pitchFamily="18" charset="0"/>
            </a:endParaRPr>
          </a:p>
          <a:p>
            <a:pPr algn="l" eaLnBrk="1" hangingPunct="1"/>
            <a:endParaRPr lang="ru-RU" altLang="ru-RU" sz="900" dirty="0" smtClean="0">
              <a:solidFill>
                <a:srgbClr val="FF0000"/>
              </a:solidFill>
              <a:latin typeface="Times New Roman" pitchFamily="18" charset="0"/>
              <a:cs typeface="Times New Roman" pitchFamily="18" charset="0"/>
            </a:endParaRPr>
          </a:p>
        </p:txBody>
      </p:sp>
      <p:sp>
        <p:nvSpPr>
          <p:cNvPr id="18437" name="Прямоугольник 2"/>
          <p:cNvSpPr>
            <a:spLocks noChangeArrowheads="1"/>
          </p:cNvSpPr>
          <p:nvPr/>
        </p:nvSpPr>
        <p:spPr bwMode="auto">
          <a:xfrm>
            <a:off x="468313" y="1524000"/>
            <a:ext cx="8135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dirty="0" smtClean="0"/>
          </a:p>
          <a:p>
            <a:endParaRPr lang="ru-RU" dirty="0"/>
          </a:p>
          <a:p>
            <a:endParaRPr lang="ru-RU" dirty="0" smtClean="0"/>
          </a:p>
          <a:p>
            <a:endParaRPr lang="ru-RU" dirty="0"/>
          </a:p>
          <a:p>
            <a:endParaRPr lang="ru-RU" dirty="0" smtClean="0"/>
          </a:p>
          <a:p>
            <a:endParaRPr lang="ru-RU" sz="2800" dirty="0">
              <a:latin typeface="Times New Roman" pitchFamily="18" charset="0"/>
              <a:cs typeface="Times New Roman" pitchFamily="18" charset="0"/>
            </a:endParaRPr>
          </a:p>
        </p:txBody>
      </p:sp>
      <p:sp>
        <p:nvSpPr>
          <p:cNvPr id="3" name="Прямоугольник 2"/>
          <p:cNvSpPr/>
          <p:nvPr/>
        </p:nvSpPr>
        <p:spPr>
          <a:xfrm>
            <a:off x="155555" y="3344863"/>
            <a:ext cx="4565901" cy="2554545"/>
          </a:xfrm>
          <a:prstGeom prst="rect">
            <a:avLst/>
          </a:prstGeom>
        </p:spPr>
        <p:txBody>
          <a:bodyPr wrap="square">
            <a:spAutoFit/>
          </a:bodyPr>
          <a:lstStyle/>
          <a:p>
            <a:r>
              <a:rPr lang="ru-RU" sz="2000" dirty="0" smtClean="0">
                <a:latin typeface="Times New Roman" pitchFamily="18" charset="0"/>
                <a:cs typeface="Times New Roman" pitchFamily="18" charset="0"/>
              </a:rPr>
              <a:t>«Памятка о порядке заполнения и представления уведомления об исчисленных суммах налогов, авансовых платежей по налогам, сборов, страховых взносов» (ссылка на размещение </a:t>
            </a:r>
            <a:r>
              <a:rPr lang="ru-RU" sz="2000" u="sng" dirty="0" smtClean="0">
                <a:latin typeface="Times New Roman" pitchFamily="18" charset="0"/>
                <a:cs typeface="Times New Roman" pitchFamily="18" charset="0"/>
              </a:rPr>
              <a:t>https://www.nalog.gov.ru/rn77/taxation/debt/</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 name="Рисунок 7"/>
          <p:cNvPicPr/>
          <p:nvPr/>
        </p:nvPicPr>
        <p:blipFill rotWithShape="1">
          <a:blip r:embed="rId3"/>
          <a:srcRect l="17845" t="12644" r="15432" b="4827"/>
          <a:stretch/>
        </p:blipFill>
        <p:spPr bwMode="auto">
          <a:xfrm>
            <a:off x="4872047" y="3140968"/>
            <a:ext cx="3964940" cy="2758440"/>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401767" y="832666"/>
            <a:ext cx="4572000" cy="1200329"/>
          </a:xfrm>
          <a:prstGeom prst="rect">
            <a:avLst/>
          </a:prstGeom>
        </p:spPr>
        <p:txBody>
          <a:bodyPr>
            <a:spAutoFit/>
          </a:bodyPr>
          <a:lstStyle/>
          <a:p>
            <a:r>
              <a:rPr lang="ru-RU" dirty="0">
                <a:latin typeface="Times New Roman" pitchFamily="18" charset="0"/>
                <a:cs typeface="Times New Roman" pitchFamily="18" charset="0"/>
              </a:rPr>
              <a:t>Актуальная информация о Едином налоговом счете размещена на официальном сайте ФНС России </a:t>
            </a:r>
            <a:r>
              <a:rPr lang="ru-RU" dirty="0" smtClean="0">
                <a:latin typeface="Times New Roman" pitchFamily="18" charset="0"/>
                <a:cs typeface="Times New Roman" pitchFamily="18" charset="0"/>
              </a:rPr>
              <a:t>(ссылка на размещение </a:t>
            </a:r>
            <a:r>
              <a:rPr lang="ru-RU" u="sng" dirty="0" smtClean="0">
                <a:latin typeface="Times New Roman" pitchFamily="18" charset="0"/>
                <a:cs typeface="Times New Roman" pitchFamily="18" charset="0"/>
              </a:rPr>
              <a:t>https</a:t>
            </a:r>
            <a:r>
              <a:rPr lang="ru-RU" u="sng" dirty="0">
                <a:latin typeface="Times New Roman" pitchFamily="18" charset="0"/>
                <a:cs typeface="Times New Roman" pitchFamily="18" charset="0"/>
              </a:rPr>
              <a:t>://www.nalog.gov.ru/rn77/ens/</a:t>
            </a:r>
            <a:r>
              <a:rPr lang="ru-RU" dirty="0">
                <a:latin typeface="Times New Roman" pitchFamily="18" charset="0"/>
                <a:cs typeface="Times New Roman" pitchFamily="18" charset="0"/>
              </a:rPr>
              <a:t>).</a:t>
            </a:r>
          </a:p>
        </p:txBody>
      </p:sp>
      <p:pic>
        <p:nvPicPr>
          <p:cNvPr id="10" name="Рисунок 9"/>
          <p:cNvPicPr/>
          <p:nvPr/>
        </p:nvPicPr>
        <p:blipFill rotWithShape="1">
          <a:blip r:embed="rId4"/>
          <a:srcRect l="17327" t="10114" r="13363" b="22758"/>
          <a:stretch/>
        </p:blipFill>
        <p:spPr bwMode="auto">
          <a:xfrm>
            <a:off x="5104785" y="537491"/>
            <a:ext cx="3499465" cy="1790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580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16363</TotalTime>
  <Words>901</Words>
  <Application>Microsoft Office PowerPoint</Application>
  <PresentationFormat>Экран (4:3)</PresentationFormat>
  <Paragraphs>96</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Волна</vt:lpstr>
      <vt:lpstr>УФНС РОССИИ ПО РЕСПУБЛИКЕ КАРЕЛИЯ</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Новые правила заполнения платежных поручений</dc:title>
  <dc:creator>Лилия</dc:creator>
  <cp:lastModifiedBy>Петух Елена Николаевна</cp:lastModifiedBy>
  <cp:revision>489</cp:revision>
  <cp:lastPrinted>2023-01-24T12:18:21Z</cp:lastPrinted>
  <dcterms:created xsi:type="dcterms:W3CDTF">2014-03-30T17:26:12Z</dcterms:created>
  <dcterms:modified xsi:type="dcterms:W3CDTF">2023-02-02T12:11:05Z</dcterms:modified>
</cp:coreProperties>
</file>