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9" r:id="rId5"/>
    <p:sldId id="263" r:id="rId6"/>
    <p:sldId id="282" r:id="rId7"/>
    <p:sldId id="271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66" r:id="rId16"/>
    <p:sldId id="267" r:id="rId17"/>
    <p:sldId id="277" r:id="rId18"/>
    <p:sldId id="279" r:id="rId19"/>
    <p:sldId id="280" r:id="rId20"/>
    <p:sldId id="281" r:id="rId21"/>
    <p:sldId id="278" r:id="rId22"/>
    <p:sldId id="268" r:id="rId23"/>
    <p:sldId id="269" r:id="rId24"/>
    <p:sldId id="270" r:id="rId25"/>
  </p:sldIdLst>
  <p:sldSz cx="11520488" cy="64801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4446DE-5095-4F85-8682-F42966B4178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132AEDCA-40B8-40F0-B56E-48344745B095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0EB33CA2-EB2D-4019-8771-9F9C87E2FFFC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23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C24D2BE0-9B00-4B6F-BF8D-A5719E9BE52B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AFECD2C1-870B-412F-B795-5C1347462BF4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15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AFECD2C1-870B-412F-B795-5C1347462BF4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16</a:t>
            </a:fld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57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AFECD2C1-870B-412F-B795-5C1347462BF4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17</a:t>
            </a:fld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2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AFECD2C1-870B-412F-B795-5C1347462BF4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18</a:t>
            </a:fld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5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AFECD2C1-870B-412F-B795-5C1347462BF4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19</a:t>
            </a:fld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66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AFECD2C1-870B-412F-B795-5C1347462BF4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20</a:t>
            </a:fld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039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027FD4BA-7E9E-4604-87FE-C4910877227D}" type="slidenum"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22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081680" y="151632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587000" y="151632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587000" y="347940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081680" y="347940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2000" cy="643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081680" y="151632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587000" y="151632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587000" y="347940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081680" y="347940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2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2000" cy="643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888520" y="347940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888520" y="1516320"/>
            <a:ext cx="505908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000" cy="1388520"/>
          </a:xfrm>
          <a:prstGeom prst="rect">
            <a:avLst/>
          </a:prstGeom>
        </p:spPr>
        <p:txBody>
          <a:bodyPr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76360" y="6005520"/>
            <a:ext cx="2687040" cy="3459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936600" y="6005520"/>
            <a:ext cx="3647160" cy="3459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256960" y="6005520"/>
            <a:ext cx="2687040" cy="3459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E1241E0-C552-484D-95CF-9D9A23609C0E}" type="slidenum">
              <a:rPr lang="ru-RU" sz="1200" b="0" strike="noStrike" spc="-1">
                <a:solidFill>
                  <a:srgbClr val="898989"/>
                </a:solidFill>
                <a:latin typeface="Arial"/>
                <a:ea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6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76360" y="258840"/>
            <a:ext cx="10367640" cy="1080720"/>
          </a:xfrm>
          <a:prstGeom prst="rect">
            <a:avLst/>
          </a:prstGeom>
        </p:spPr>
        <p:txBody>
          <a:bodyPr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76360" y="1511280"/>
            <a:ext cx="10367640" cy="4276440"/>
          </a:xfrm>
          <a:prstGeom prst="rect">
            <a:avLst/>
          </a:prstGeom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76360" y="6005520"/>
            <a:ext cx="2687040" cy="3459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936600" y="6005520"/>
            <a:ext cx="3647160" cy="3459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256960" y="6005520"/>
            <a:ext cx="2687040" cy="3459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8A35C91-9D9C-40F1-B5B5-B27E8767E12F}" type="slidenum">
              <a:rPr lang="ru-RU" sz="1200" b="0" strike="noStrike" spc="-1">
                <a:solidFill>
                  <a:srgbClr val="898989"/>
                </a:solidFill>
                <a:latin typeface="Arial"/>
                <a:ea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y.gov.karelia.ru/doc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07280" y="1944720"/>
            <a:ext cx="42843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1436760" y="1519560"/>
            <a:ext cx="8841600" cy="192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1F497D"/>
                </a:solidFill>
                <a:latin typeface="Arial"/>
                <a:ea typeface="Arial"/>
              </a:rPr>
              <a:t>О вакцинации против новой 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1F497D"/>
                </a:solidFill>
                <a:latin typeface="Arial"/>
                <a:ea typeface="Arial"/>
              </a:rPr>
              <a:t>коронавирусной инфекции 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4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90" name="Object 3"/>
          <p:cNvGraphicFramePr/>
          <p:nvPr/>
        </p:nvGraphicFramePr>
        <p:xfrm>
          <a:off x="-720" y="6194520"/>
          <a:ext cx="11521080" cy="28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91" name="Object 4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-720" y="6194520"/>
                        <a:ext cx="11521080" cy="2854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CustomShape 4"/>
          <p:cNvSpPr/>
          <p:nvPr/>
        </p:nvSpPr>
        <p:spPr>
          <a:xfrm>
            <a:off x="1928160" y="5652720"/>
            <a:ext cx="785916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1002960" y="93636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552448" y="875520"/>
            <a:ext cx="93178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Пункты вакцинации в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Arial"/>
              </a:rPr>
              <a:t>г.Петрозаводск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Городская поликлиника № 2. Телефон по вопросам вакцинации +79658171099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Стационарные пункты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pc="-1" dirty="0" err="1">
                <a:latin typeface="Arial"/>
              </a:rPr>
              <a:t>у</a:t>
            </a:r>
            <a:r>
              <a:rPr lang="ru-RU" sz="1800" b="0" strike="noStrike" spc="-1" dirty="0" err="1">
                <a:latin typeface="Arial"/>
              </a:rPr>
              <a:t>л.Володарского</a:t>
            </a:r>
            <a:r>
              <a:rPr lang="ru-RU" sz="1800" b="0" strike="noStrike" spc="-1" dirty="0">
                <a:latin typeface="Arial"/>
              </a:rPr>
              <a:t>, 16: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err="1">
                <a:latin typeface="Arial"/>
              </a:rPr>
              <a:t>каб</a:t>
            </a:r>
            <a:r>
              <a:rPr lang="ru-RU" sz="1800" b="0" strike="noStrike" spc="-1" dirty="0">
                <a:latin typeface="Arial"/>
              </a:rPr>
              <a:t>. 120, часы работы – 15.00 – 19.00 по будням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err="1">
                <a:latin typeface="Arial"/>
              </a:rPr>
              <a:t>каб</a:t>
            </a:r>
            <a:r>
              <a:rPr lang="ru-RU" sz="1800" b="0" strike="noStrike" spc="-1" dirty="0">
                <a:latin typeface="Arial"/>
              </a:rPr>
              <a:t>. 121, часы работы - 09.00 – 15.00 по будням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err="1">
                <a:latin typeface="Arial"/>
              </a:rPr>
              <a:t>каб</a:t>
            </a:r>
            <a:r>
              <a:rPr lang="ru-RU" sz="1800" b="0" strike="noStrike" spc="-1" dirty="0">
                <a:latin typeface="Arial"/>
              </a:rPr>
              <a:t>. 406, часы работы – 12.00 - 15. 00 по будням, тел. +7 (965) 817-69-05, 33-22-03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Мобильные пункты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ТЦ «Тетрис», ул. Маршала Мерецкова, д.11, часы работы – 13.00 – 19.00, понедельник - суббота; 11.00 - 16.00, воскресенье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Здравпункт </a:t>
            </a:r>
            <a:r>
              <a:rPr lang="ru-RU" sz="1800" b="0" strike="noStrike" spc="-1" dirty="0" err="1">
                <a:latin typeface="Arial"/>
              </a:rPr>
              <a:t>ПетрГУ</a:t>
            </a:r>
            <a:r>
              <a:rPr lang="ru-RU" sz="1800" b="0" strike="noStrike" spc="-1" dirty="0">
                <a:latin typeface="Arial"/>
              </a:rPr>
              <a:t>, ул. Герцена, д.31, часы работы – 10.30 – 15.00, тел. 76-09-66. </a:t>
            </a:r>
          </a:p>
        </p:txBody>
      </p:sp>
      <p:pic>
        <p:nvPicPr>
          <p:cNvPr id="153" name="Picture 2"/>
          <p:cNvPicPr/>
          <p:nvPr/>
        </p:nvPicPr>
        <p:blipFill>
          <a:blip r:embed="rId4"/>
          <a:stretch/>
        </p:blipFill>
        <p:spPr>
          <a:xfrm>
            <a:off x="9312608" y="5009215"/>
            <a:ext cx="2207880" cy="147096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1002960" y="5446980"/>
            <a:ext cx="86972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10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1002960" y="93636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552448" y="875520"/>
            <a:ext cx="93178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Пункты вакцинации в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Arial"/>
              </a:rPr>
              <a:t>г.Петрозаводск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Городская поликлиника № 3. Телефон по вопросам вакцинации +79658171107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Стационарный пункт </a:t>
            </a:r>
            <a:r>
              <a:rPr lang="ru-RU" u="sng" spc="-1" dirty="0">
                <a:latin typeface="Arial"/>
              </a:rPr>
              <a:t>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пр. Первомайский, д.28, часы работы - 09.00 - 18.30,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тел. 8965 817-67-45, 70-11-21</a:t>
            </a:r>
          </a:p>
          <a:p>
            <a:pPr algn="just"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Мобильные пункты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Петрозаводский базовый медицинский колледж, ул. Советская, д.15, часы работы – 14.00-19.00, будние дни; 10.00-13.00, выходные дни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ТЦ «</a:t>
            </a:r>
            <a:r>
              <a:rPr lang="ru-RU" sz="1800" b="0" strike="noStrike" spc="-1" dirty="0" err="1">
                <a:latin typeface="Arial"/>
              </a:rPr>
              <a:t>Леруа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Мерлен</a:t>
            </a:r>
            <a:r>
              <a:rPr lang="ru-RU" sz="1800" b="0" strike="noStrike" spc="-1" dirty="0">
                <a:latin typeface="Arial"/>
              </a:rPr>
              <a:t>», пр. Лесном, 49, будние дни с 16.00-18.00</a:t>
            </a:r>
          </a:p>
        </p:txBody>
      </p:sp>
      <p:pic>
        <p:nvPicPr>
          <p:cNvPr id="153" name="Picture 2"/>
          <p:cNvPicPr/>
          <p:nvPr/>
        </p:nvPicPr>
        <p:blipFill>
          <a:blip r:embed="rId4"/>
          <a:stretch/>
        </p:blipFill>
        <p:spPr>
          <a:xfrm>
            <a:off x="9312608" y="5009215"/>
            <a:ext cx="2207880" cy="147096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1270800" y="5629320"/>
            <a:ext cx="86972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88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1002960" y="93636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552448" y="875520"/>
            <a:ext cx="93178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Пункты вакцинации в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Arial"/>
              </a:rPr>
              <a:t>г.Петрозаводск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Городская поликлиника № 4. Телефоны по вопросам вакцинации 8-921-451-65-25, 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8-921-527-44-48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Стационарные пункты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ул. </a:t>
            </a:r>
            <a:r>
              <a:rPr lang="ru-RU" sz="1800" b="0" strike="noStrike" spc="-1" dirty="0" err="1">
                <a:latin typeface="Arial"/>
              </a:rPr>
              <a:t>Нойбранденбургская</a:t>
            </a:r>
            <a:r>
              <a:rPr lang="ru-RU" sz="1800" b="0" strike="noStrike" spc="-1" dirty="0">
                <a:latin typeface="Arial"/>
              </a:rPr>
              <a:t>, д. 1, часы работы в будние дни - 08.00-18.30, в выходные – 10.00-15.30, тел. 53-35-22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ул. </a:t>
            </a:r>
            <a:r>
              <a:rPr lang="ru-RU" sz="1800" b="0" strike="noStrike" spc="-1" dirty="0" err="1">
                <a:latin typeface="Arial"/>
              </a:rPr>
              <a:t>Ровио</a:t>
            </a:r>
            <a:r>
              <a:rPr lang="ru-RU" sz="1800" b="0" strike="noStrike" spc="-1" dirty="0">
                <a:latin typeface="Arial"/>
              </a:rPr>
              <a:t>, 14, часы работы в будние дни - 08.00-18.30, в выходные – 10.00-14.30, тел. 53-52-50, 53-52-51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Мобильные пункты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Городская детская поликлиника № 2, ул. </a:t>
            </a:r>
            <a:r>
              <a:rPr lang="ru-RU" sz="1800" b="0" strike="noStrike" spc="-1" dirty="0" err="1">
                <a:latin typeface="Arial"/>
              </a:rPr>
              <a:t>Ровио</a:t>
            </a:r>
            <a:r>
              <a:rPr lang="ru-RU" sz="1800" b="0" strike="noStrike" spc="-1" dirty="0">
                <a:latin typeface="Arial"/>
              </a:rPr>
              <a:t>, д. 13, в будние дни 14.00-17.00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pc="-1" dirty="0">
                <a:latin typeface="Arial"/>
              </a:rPr>
              <a:t>М</a:t>
            </a:r>
            <a:r>
              <a:rPr lang="ru-RU" sz="1800" b="0" strike="noStrike" spc="-1" dirty="0">
                <a:latin typeface="Arial"/>
              </a:rPr>
              <a:t>агазин «Магнит Семейный», ул. </a:t>
            </a:r>
            <a:r>
              <a:rPr lang="ru-RU" sz="1800" b="0" strike="noStrike" spc="-1" dirty="0" err="1">
                <a:latin typeface="Arial"/>
              </a:rPr>
              <a:t>Казарменская</a:t>
            </a:r>
            <a:r>
              <a:rPr lang="ru-RU" sz="1800" b="0" strike="noStrike" spc="-1" dirty="0">
                <a:latin typeface="Arial"/>
              </a:rPr>
              <a:t>, 2, в будние дни – </a:t>
            </a: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16.00-19.00, в выходные – 12.00-17.00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1270800" y="5629320"/>
            <a:ext cx="86972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923762-9E2B-40C4-83A5-D16C8915D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247" y="4964873"/>
            <a:ext cx="220694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1002960" y="93636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552448" y="875520"/>
            <a:ext cx="93178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Пункты вакцинации в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Arial"/>
              </a:rPr>
              <a:t>г.Петрозаводск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ЧУЗ «КБ «РЖД-Медицина» г. Петрозаводск». Телефон по вопросам вакцинации 264761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Стационарный пункт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Первомайский пр., 17, кабинет 241, часы работы в будние дни - с 08.00-17.00, в выходные – 10.00-14.00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4"/>
          <a:stretch/>
        </p:blipFill>
        <p:spPr>
          <a:xfrm>
            <a:off x="9315244" y="5009215"/>
            <a:ext cx="2207880" cy="147096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1270800" y="5629320"/>
            <a:ext cx="86972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73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59" name="Picture 1"/>
          <p:cNvPicPr/>
          <p:nvPr/>
        </p:nvPicPr>
        <p:blipFill>
          <a:blip r:embed="rId3"/>
          <a:srcRect l="29998" t="15612" r="30322" b="5306"/>
          <a:stretch/>
        </p:blipFill>
        <p:spPr>
          <a:xfrm>
            <a:off x="274351" y="2375596"/>
            <a:ext cx="2345024" cy="3000414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1" name="CustomShape 2"/>
          <p:cNvSpPr/>
          <p:nvPr/>
        </p:nvSpPr>
        <p:spPr>
          <a:xfrm>
            <a:off x="170280" y="882360"/>
            <a:ext cx="111319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Arial"/>
                <a:ea typeface="Arial"/>
              </a:rPr>
              <a:t>Определены категории граждан, подлежащие вакцинации против COVID-19 по эпидемиологическим показаниям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1B180E-FFD1-4DE2-9AF4-DE92A5779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950" y="2375596"/>
            <a:ext cx="2714625" cy="31535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A8A93-DE1C-45F7-ABF6-86E4F9DC8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2375596"/>
            <a:ext cx="2635284" cy="31535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B99EA4-C850-4732-90B7-CA5EE6D98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601" y="2354553"/>
            <a:ext cx="2345024" cy="3042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05000" y="1909080"/>
            <a:ext cx="42843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886321" y="583200"/>
            <a:ext cx="10048380" cy="198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Arial"/>
                <a:ea typeface="Arial"/>
              </a:rPr>
              <a:t>Паспорт коллективного иммунитета к COVID-19</a:t>
            </a: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Распоряжение Главы Республики Карелия</a:t>
            </a: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от 12 марта 2020 года № 127-р </a:t>
            </a: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ru-RU" sz="2400" spc="-1" dirty="0">
                <a:solidFill>
                  <a:srgbClr val="000000"/>
                </a:solidFill>
                <a:latin typeface="Arial"/>
                <a:ea typeface="Arial"/>
              </a:rPr>
              <a:t>актуальная редакция по состоянию на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27 октября 2021г.)</a:t>
            </a: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3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67" name="Picture 7"/>
          <p:cNvPicPr/>
          <p:nvPr/>
        </p:nvPicPr>
        <p:blipFill>
          <a:blip r:embed="rId4"/>
          <a:stretch/>
        </p:blipFill>
        <p:spPr>
          <a:xfrm>
            <a:off x="298440" y="2682930"/>
            <a:ext cx="6845040" cy="35935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" name="CustomShape 4"/>
          <p:cNvSpPr/>
          <p:nvPr/>
        </p:nvSpPr>
        <p:spPr>
          <a:xfrm>
            <a:off x="444240" y="5284440"/>
            <a:ext cx="4760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7F0F0E-67DB-4144-AEAA-F785672FA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28" y="2566080"/>
            <a:ext cx="3654520" cy="3710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05000" y="1909079"/>
            <a:ext cx="10821124" cy="399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294364" y="505734"/>
            <a:ext cx="10931760" cy="550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Arial"/>
                <a:ea typeface="Arial"/>
              </a:rPr>
              <a:t>Паспорт коллективного иммунитета к COVID-19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3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44240" y="5284440"/>
            <a:ext cx="4760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0ABE36-32CB-42A0-89E4-8779A59CCECA}"/>
              </a:ext>
            </a:extLst>
          </p:cNvPr>
          <p:cNvSpPr txBox="1"/>
          <p:nvPr/>
        </p:nvSpPr>
        <p:spPr>
          <a:xfrm>
            <a:off x="486851" y="2217671"/>
            <a:ext cx="67347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15 октября 2021 года изменился порядок направления заявок на оформление паспортов коллективного иммунитета организациями и индивидуальными предпринимателями, у которых </a:t>
            </a:r>
            <a:r>
              <a:rPr lang="ru-RU" b="1" dirty="0"/>
              <a:t>80 и более </a:t>
            </a:r>
            <a:r>
              <a:rPr lang="ru-RU" dirty="0"/>
              <a:t>процентов работников коллектива прошли вакцинацию либо переболели COVID-19 не более 6 месяцев назад. Указанные работодатели могут подготовить и направить заявку в Министерство экономического развития и промышленности Республики Карелия. Формы заявок прилагаются к Распоряжению №127-р.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0FAEF4-445F-4A6C-994A-C807B7851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778" y="1364847"/>
            <a:ext cx="3749365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9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05000" y="1909079"/>
            <a:ext cx="10821124" cy="399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294364" y="505734"/>
            <a:ext cx="10931760" cy="550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Arial"/>
                <a:ea typeface="Arial"/>
              </a:rPr>
              <a:t>Паспорт коллективного иммунитета к COVID-19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3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44240" y="5284440"/>
            <a:ext cx="4760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0ABE36-32CB-42A0-89E4-8779A59CCECA}"/>
              </a:ext>
            </a:extLst>
          </p:cNvPr>
          <p:cNvSpPr txBox="1"/>
          <p:nvPr/>
        </p:nvSpPr>
        <p:spPr>
          <a:xfrm>
            <a:off x="859630" y="1385934"/>
            <a:ext cx="1036649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u="sng" dirty="0"/>
          </a:p>
          <a:p>
            <a:pPr algn="ctr"/>
            <a:r>
              <a:rPr lang="ru-RU" sz="2000" u="sng" dirty="0"/>
              <a:t>Направление заявок в Министерство экономического развития и промышленности Республики Карелия.</a:t>
            </a:r>
          </a:p>
          <a:p>
            <a:pPr algn="ctr"/>
            <a:endParaRPr lang="ru-RU" sz="2000" dirty="0"/>
          </a:p>
          <a:p>
            <a:pPr algn="just"/>
            <a:r>
              <a:rPr lang="ru-RU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Документ направляется на адрес электронной почты economy@karelia.ru </a:t>
            </a:r>
            <a:r>
              <a:rPr lang="ru-RU" b="1" dirty="0"/>
              <a:t>в формате скан-копии заявки,</a:t>
            </a:r>
            <a:r>
              <a:rPr lang="ru-RU" dirty="0"/>
              <a:t> заверенной подписью и печатью, с обязательным приложением её в редактируемом формате DOCX.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Информация, содержащая персональные данные сотрудников, не направляется в Минэкономразвития Карелии.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Необходимо исключить повторное направление заявки.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Справочную информацию о получении заявки на оформление паспорта можно получить по электронной почте economy@karelia.ru. </a:t>
            </a:r>
          </a:p>
        </p:txBody>
      </p:sp>
    </p:spTree>
    <p:extLst>
      <p:ext uri="{BB962C8B-B14F-4D97-AF65-F5344CB8AC3E}">
        <p14:creationId xmlns:p14="http://schemas.microsoft.com/office/powerpoint/2010/main" val="274992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05000" y="1909079"/>
            <a:ext cx="10821124" cy="399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294364" y="505734"/>
            <a:ext cx="10931760" cy="550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Arial"/>
                <a:ea typeface="Arial"/>
              </a:rPr>
              <a:t>Паспорт коллективного иммунитета к COVID-19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3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44240" y="5284440"/>
            <a:ext cx="4760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0ABE36-32CB-42A0-89E4-8779A59CCECA}"/>
              </a:ext>
            </a:extLst>
          </p:cNvPr>
          <p:cNvSpPr txBox="1"/>
          <p:nvPr/>
        </p:nvSpPr>
        <p:spPr>
          <a:xfrm>
            <a:off x="859631" y="1385934"/>
            <a:ext cx="1036649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u="sng" dirty="0"/>
          </a:p>
          <a:p>
            <a:pPr algn="ctr"/>
            <a:r>
              <a:rPr lang="ru-RU" sz="2000" u="sng" dirty="0"/>
              <a:t>Направление заявок в Министерство здравоохранения Республики Карелия.</a:t>
            </a:r>
          </a:p>
          <a:p>
            <a:pPr algn="ctr"/>
            <a:endParaRPr lang="ru-RU" sz="2000" u="sng" dirty="0"/>
          </a:p>
          <a:p>
            <a:pPr algn="ctr"/>
            <a:endParaRPr lang="ru-RU" sz="2000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 Минздрав Карелии заявка направляется на </a:t>
            </a:r>
            <a:r>
              <a:rPr lang="ru-RU" b="1" dirty="0"/>
              <a:t>бумажном носителе</a:t>
            </a:r>
            <a:r>
              <a:rPr lang="ru-RU" dirty="0"/>
              <a:t> в подписанном и заверенном печатью организации виде.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Минздрав Карелии в течение 5 рабочих дней осуществляет проверку достоверности представленной информации, результат которой представляет в Минэкономразвития Карелии. </a:t>
            </a:r>
          </a:p>
        </p:txBody>
      </p:sp>
    </p:spTree>
    <p:extLst>
      <p:ext uri="{BB962C8B-B14F-4D97-AF65-F5344CB8AC3E}">
        <p14:creationId xmlns:p14="http://schemas.microsoft.com/office/powerpoint/2010/main" val="150398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05000" y="1909079"/>
            <a:ext cx="10821124" cy="399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294364" y="505734"/>
            <a:ext cx="10931760" cy="550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Arial"/>
                <a:ea typeface="Arial"/>
              </a:rPr>
              <a:t>Паспорт коллективного иммунитета к COVID-19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3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44240" y="5284440"/>
            <a:ext cx="4760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0ABE36-32CB-42A0-89E4-8779A59CCECA}"/>
              </a:ext>
            </a:extLst>
          </p:cNvPr>
          <p:cNvSpPr txBox="1"/>
          <p:nvPr/>
        </p:nvSpPr>
        <p:spPr>
          <a:xfrm>
            <a:off x="619125" y="1385934"/>
            <a:ext cx="1064623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u="sng" dirty="0"/>
          </a:p>
          <a:p>
            <a:pPr algn="ctr"/>
            <a:endParaRPr lang="ru-RU" sz="2000" u="sng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Минэкономразвития Карелии в течение 1 рабочего дня с момента получения информации о результатах проверки от Минздрава Карелии в случае подтверждения достоверности представленной в заявке информации выдает (направляет) заявителю паспорт коллективного иммунитета по установленной форме посредством направления его по почте (скан-копии – по электронной почте).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/>
          </a:p>
          <a:p>
            <a:pPr algn="just"/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В случае недостоверности представленной в заявке информации направляет заявителю отказ в оформлении паспорта коллективного иммунитета к COVID-19. Минэкономразвития Карелии ведёт реестр организаций и индивидуальных предпринимателей, получивших паспорт коллективного иммунитета.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6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/>
          <p:cNvPicPr/>
          <p:nvPr/>
        </p:nvPicPr>
        <p:blipFill>
          <a:blip r:embed="rId2"/>
          <a:stretch/>
        </p:blipFill>
        <p:spPr>
          <a:xfrm>
            <a:off x="8191080" y="1453320"/>
            <a:ext cx="3159360" cy="1842840"/>
          </a:xfrm>
          <a:prstGeom prst="rect">
            <a:avLst/>
          </a:prstGeom>
          <a:ln>
            <a:noFill/>
          </a:ln>
        </p:spPr>
      </p:pic>
      <p:pic>
        <p:nvPicPr>
          <p:cNvPr id="95" name="Picture 2"/>
          <p:cNvPicPr/>
          <p:nvPr/>
        </p:nvPicPr>
        <p:blipFill>
          <a:blip r:embed="rId3"/>
          <a:stretch/>
        </p:blipFill>
        <p:spPr>
          <a:xfrm>
            <a:off x="8223840" y="4244760"/>
            <a:ext cx="2937600" cy="1814040"/>
          </a:xfrm>
          <a:prstGeom prst="rect">
            <a:avLst/>
          </a:prstGeom>
          <a:ln>
            <a:noFill/>
          </a:ln>
        </p:spPr>
      </p:pic>
      <p:pic>
        <p:nvPicPr>
          <p:cNvPr id="96" name="Picture 2"/>
          <p:cNvPicPr/>
          <p:nvPr/>
        </p:nvPicPr>
        <p:blipFill>
          <a:blip r:embed="rId4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883800" y="1015200"/>
            <a:ext cx="1036620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По состоянию на </a:t>
            </a:r>
            <a:r>
              <a:rPr lang="ru-RU" b="1" spc="-1" dirty="0">
                <a:solidFill>
                  <a:srgbClr val="0070C0"/>
                </a:solidFill>
                <a:latin typeface="Arial"/>
                <a:ea typeface="Arial"/>
              </a:rPr>
              <a:t>11 ноября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2021 года в республику поставлено 361 826 доз вакцин: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-249 034 дозы -  Гам-КОВИД-Вак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-101 272 дозы - Спутник Лайт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ru-RU" spc="-1" dirty="0">
                <a:solidFill>
                  <a:srgbClr val="000000"/>
                </a:solidFill>
                <a:latin typeface="Arial"/>
                <a:ea typeface="Arial"/>
              </a:rPr>
              <a:t>8 400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доз -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ЭпиВакКорона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ru-RU" spc="-1" dirty="0">
                <a:solidFill>
                  <a:srgbClr val="000000"/>
                </a:solidFill>
                <a:latin typeface="Arial"/>
                <a:ea typeface="Arial"/>
              </a:rPr>
              <a:t>3 120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доз –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КовиВак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Процент использования уже поставленной вакцины – </a:t>
            </a:r>
            <a:r>
              <a:rPr lang="ru-RU" b="1" spc="-1" dirty="0">
                <a:solidFill>
                  <a:srgbClr val="0070C0"/>
                </a:solidFill>
                <a:latin typeface="Arial"/>
                <a:ea typeface="Arial"/>
              </a:rPr>
              <a:t>74.6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%,           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(по РФ – </a:t>
            </a:r>
            <a:r>
              <a:rPr lang="ru-RU" b="1" spc="-1" dirty="0">
                <a:solidFill>
                  <a:srgbClr val="0070C0"/>
                </a:solidFill>
                <a:latin typeface="Arial"/>
                <a:ea typeface="Arial"/>
              </a:rPr>
              <a:t>80.6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%)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Обеспечение потребности в вакцине от потребности региона – </a:t>
            </a:r>
            <a:r>
              <a:rPr lang="ru-RU" b="1" spc="-1" dirty="0">
                <a:solidFill>
                  <a:srgbClr val="0070C0"/>
                </a:solidFill>
                <a:latin typeface="Arial"/>
                <a:ea typeface="Arial"/>
              </a:rPr>
              <a:t>76.3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%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(по РФ – </a:t>
            </a:r>
            <a:r>
              <a:rPr lang="ru-RU" b="1" spc="-1" dirty="0">
                <a:solidFill>
                  <a:srgbClr val="0070C0"/>
                </a:solidFill>
                <a:latin typeface="Arial"/>
                <a:ea typeface="Arial"/>
              </a:rPr>
              <a:t>66.3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%)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5"/>
          <a:stretch/>
        </p:blipFill>
        <p:spPr>
          <a:xfrm>
            <a:off x="423720" y="98532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Picture 12"/>
          <p:cNvPicPr/>
          <p:nvPr/>
        </p:nvPicPr>
        <p:blipFill>
          <a:blip r:embed="rId6"/>
          <a:stretch/>
        </p:blipFill>
        <p:spPr>
          <a:xfrm>
            <a:off x="5588640" y="4074480"/>
            <a:ext cx="2463840" cy="2266920"/>
          </a:xfrm>
          <a:prstGeom prst="rect">
            <a:avLst/>
          </a:prstGeom>
          <a:ln>
            <a:noFill/>
          </a:ln>
        </p:spPr>
      </p:pic>
      <p:sp>
        <p:nvSpPr>
          <p:cNvPr id="105" name="CustomShape 7"/>
          <p:cNvSpPr/>
          <p:nvPr/>
        </p:nvSpPr>
        <p:spPr>
          <a:xfrm>
            <a:off x="883800" y="4593960"/>
            <a:ext cx="44060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Остаток вакцины на 11.11.21-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                      90 816 доз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     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05000" y="1909080"/>
            <a:ext cx="42843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294364" y="505734"/>
            <a:ext cx="10931760" cy="550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Arial"/>
                <a:ea typeface="Arial"/>
              </a:rPr>
              <a:t>Паспорт коллективного иммунитета к COVID-19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latin typeface="Arial"/>
              </a:rPr>
              <a:t>На 14.11.2021г. по данным Министерства экономического развития и промышленности паспорт коллективного иммунитета к НКВ в республике получили 772 организации Карелии, данные о которых можно уточнить по ссылке </a:t>
            </a:r>
            <a:r>
              <a:rPr lang="en-US" sz="2400" b="0" strike="noStrike" spc="-1" dirty="0">
                <a:latin typeface="Arial"/>
                <a:hlinkClick r:id="rId3"/>
              </a:rPr>
              <a:t>https://economy.gov.karelia.ru/docs/</a:t>
            </a:r>
            <a:r>
              <a:rPr lang="ru-RU" sz="2400" spc="-1" dirty="0">
                <a:latin typeface="Arial"/>
              </a:rPr>
              <a:t> (</a:t>
            </a:r>
            <a:r>
              <a:rPr lang="ru-RU" sz="2400" b="0" strike="noStrike" spc="-1" dirty="0">
                <a:latin typeface="Arial"/>
              </a:rPr>
              <a:t>Реестр организаций (индивидуальных предпринимателей), получивших паспорт, характеризующий коллективный иммунитет работников к новой коронавирусной инфекции (COVID-19).</a:t>
            </a:r>
          </a:p>
        </p:txBody>
      </p:sp>
      <p:pic>
        <p:nvPicPr>
          <p:cNvPr id="164" name="Picture 2"/>
          <p:cNvPicPr/>
          <p:nvPr/>
        </p:nvPicPr>
        <p:blipFill>
          <a:blip r:embed="rId4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44240" y="5284440"/>
            <a:ext cx="4760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7"/>
          <p:cNvPicPr/>
          <p:nvPr/>
        </p:nvPicPr>
        <p:blipFill>
          <a:blip r:embed="rId2"/>
          <a:srcRect l="32591" t="22546" r="38433" b="33679"/>
          <a:stretch/>
        </p:blipFill>
        <p:spPr>
          <a:xfrm>
            <a:off x="4460400" y="3780000"/>
            <a:ext cx="2887200" cy="24530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1" name="Picture 2"/>
          <p:cNvPicPr/>
          <p:nvPr/>
        </p:nvPicPr>
        <p:blipFill>
          <a:blip r:embed="rId3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7"/>
          <p:cNvPicPr/>
          <p:nvPr/>
        </p:nvPicPr>
        <p:blipFill>
          <a:blip r:embed="rId4"/>
          <a:stretch/>
        </p:blipFill>
        <p:spPr>
          <a:xfrm>
            <a:off x="211680" y="102600"/>
            <a:ext cx="495360" cy="651600"/>
          </a:xfrm>
          <a:prstGeom prst="rect">
            <a:avLst/>
          </a:prstGeom>
          <a:ln w="9360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1136520" y="17172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5"/>
          <a:stretch/>
        </p:blipFill>
        <p:spPr>
          <a:xfrm>
            <a:off x="509760" y="76104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739800" y="826200"/>
            <a:ext cx="1053972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70C0"/>
                </a:solidFill>
                <a:latin typeface="Arial"/>
                <a:ea typeface="Arial"/>
              </a:rPr>
              <a:t>Информационно-разъяснительная работа по фактам поступления каждой партии вакцины и в целом по вакцинации против новой коронавирусной инфекции проводится ежедневно путём размещения материалов (видео, пресс-релизов, статей) на интернет-ресурсах Минздрава Карелии, медицинских организаций и в средствах массовой информации, даются разъяснения гражданам, обратившимся в Минздрав Карелии  и медицинские организации через аккаунты в социальной сети «ВКонтакте»  и по телефонам «горячих линий».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70C0"/>
                </a:solidFill>
                <a:latin typeface="Arial"/>
                <a:ea typeface="Arial"/>
              </a:rPr>
              <a:t>Сюжеты о вакцинации выходили на Первом канале, ГРТК «Карелия», ТК «Сампо ТВ 360», а также в интернет-издании «Республика», «Столица на Онего», в газете «Карелия», «АиФ» и других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76" name="Picture 3"/>
          <p:cNvPicPr/>
          <p:nvPr/>
        </p:nvPicPr>
        <p:blipFill>
          <a:blip r:embed="rId6"/>
          <a:srcRect l="45947" t="26728" r="25495" b="31759"/>
          <a:stretch/>
        </p:blipFill>
        <p:spPr>
          <a:xfrm>
            <a:off x="1093320" y="3457440"/>
            <a:ext cx="2970000" cy="2428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3C686C-42E8-4E0E-93AF-A0DF1E94C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4680" y="3179160"/>
            <a:ext cx="3144316" cy="2498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/>
          <p:cNvPicPr/>
          <p:nvPr/>
        </p:nvPicPr>
        <p:blipFill>
          <a:blip r:embed="rId3"/>
          <a:stretch/>
        </p:blipFill>
        <p:spPr>
          <a:xfrm>
            <a:off x="-720" y="-9360"/>
            <a:ext cx="11521800" cy="672840"/>
          </a:xfrm>
          <a:prstGeom prst="rect">
            <a:avLst/>
          </a:prstGeom>
          <a:ln w="9360">
            <a:noFill/>
          </a:ln>
        </p:spPr>
      </p:pic>
      <p:pic>
        <p:nvPicPr>
          <p:cNvPr id="179" name="Picture 7"/>
          <p:cNvPicPr/>
          <p:nvPr/>
        </p:nvPicPr>
        <p:blipFill>
          <a:blip r:embed="rId4"/>
          <a:stretch/>
        </p:blipFill>
        <p:spPr>
          <a:xfrm>
            <a:off x="226440" y="-9360"/>
            <a:ext cx="535320" cy="704160"/>
          </a:xfrm>
          <a:prstGeom prst="rect">
            <a:avLst/>
          </a:prstGeom>
          <a:ln w="9360"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644040" y="840960"/>
            <a:ext cx="104695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70C0"/>
                </a:solidFill>
                <a:latin typeface="Arial"/>
                <a:ea typeface="Arial"/>
              </a:rPr>
              <a:t>Информирование населения на официальных сайтах медицинских организаций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B4CCD-3253-4F4F-B809-209EAB1DB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92" y="4407498"/>
            <a:ext cx="4133528" cy="16728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27EDF-B8CC-4874-8FD5-729D77CAE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92" y="1226095"/>
            <a:ext cx="4318576" cy="17471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D188E8-89E1-4BCC-B67B-A661C0062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0" y="4100842"/>
            <a:ext cx="4509980" cy="22861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64D88-4F27-4DF3-8117-7EC4999D9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250" y="1236240"/>
            <a:ext cx="4318575" cy="1747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A454A9-0499-46CD-9753-9F8648525D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5276" y="2762249"/>
            <a:ext cx="3274105" cy="18622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/>
          <p:cNvPicPr/>
          <p:nvPr/>
        </p:nvPicPr>
        <p:blipFill>
          <a:blip r:embed="rId3"/>
          <a:stretch/>
        </p:blipFill>
        <p:spPr>
          <a:xfrm>
            <a:off x="-720" y="-9360"/>
            <a:ext cx="11521800" cy="672840"/>
          </a:xfrm>
          <a:prstGeom prst="rect">
            <a:avLst/>
          </a:prstGeom>
          <a:ln w="9360">
            <a:noFill/>
          </a:ln>
        </p:spPr>
      </p:pic>
      <p:pic>
        <p:nvPicPr>
          <p:cNvPr id="188" name="Picture 7"/>
          <p:cNvPicPr/>
          <p:nvPr/>
        </p:nvPicPr>
        <p:blipFill>
          <a:blip r:embed="rId4"/>
          <a:stretch/>
        </p:blipFill>
        <p:spPr>
          <a:xfrm>
            <a:off x="226440" y="-9360"/>
            <a:ext cx="535320" cy="704160"/>
          </a:xfrm>
          <a:prstGeom prst="rect">
            <a:avLst/>
          </a:prstGeom>
          <a:ln w="9360"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66480" y="1493640"/>
            <a:ext cx="1079280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376092"/>
                </a:solidFill>
                <a:latin typeface="Arial"/>
                <a:ea typeface="Arial"/>
              </a:rPr>
              <a:t>СПАСИБО ЗА ВНИМАНИЕ!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05000" y="1909080"/>
            <a:ext cx="796320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Picture 2"/>
          <p:cNvPicPr/>
          <p:nvPr/>
        </p:nvPicPr>
        <p:blipFill>
          <a:blip r:embed="rId3"/>
          <a:stretch/>
        </p:blipFill>
        <p:spPr>
          <a:xfrm>
            <a:off x="-720" y="-24120"/>
            <a:ext cx="11521800" cy="880200"/>
          </a:xfrm>
          <a:prstGeom prst="rect">
            <a:avLst/>
          </a:prstGeom>
          <a:ln w="9360"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1404360" y="1570320"/>
            <a:ext cx="91116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1337685" y="825494"/>
            <a:ext cx="8305305" cy="530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ВЫПОЛНЕНИЕ ПЛАНА ВАКЦИНАЦИИ</a:t>
            </a: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A9C893-955D-48CE-9AC4-B3233F990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" y="1181100"/>
            <a:ext cx="11418071" cy="520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0" y="9808"/>
            <a:ext cx="11521800" cy="76320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266840" y="977400"/>
            <a:ext cx="9831600" cy="32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478AC-26A7-4D50-B52C-1751306011DF}"/>
              </a:ext>
            </a:extLst>
          </p:cNvPr>
          <p:cNvSpPr txBox="1"/>
          <p:nvPr/>
        </p:nvSpPr>
        <p:spPr>
          <a:xfrm>
            <a:off x="1447800" y="715183"/>
            <a:ext cx="8201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ВЫПОЛНЕНИЕ ПЛАНА ВАКЦИНАЦИИ (от ВСЕГО населения)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629869-C901-4090-92F2-825AD87C3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" y="1105485"/>
            <a:ext cx="11268075" cy="536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2"/>
          <p:cNvPicPr/>
          <p:nvPr/>
        </p:nvPicPr>
        <p:blipFill>
          <a:blip r:embed="rId3"/>
          <a:stretch/>
        </p:blipFill>
        <p:spPr>
          <a:xfrm>
            <a:off x="767520" y="116064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266840" y="977400"/>
            <a:ext cx="9831600" cy="32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 u="sng" strike="noStrike" spc="-1" dirty="0">
                <a:solidFill>
                  <a:srgbClr val="FF0000"/>
                </a:solidFill>
                <a:uFillTx/>
                <a:latin typeface="Arial"/>
                <a:ea typeface="Arial"/>
              </a:rPr>
              <a:t>КАК  ЗАПИСАТЬСЯ  НА ВАКЦИНАЦИЮ </a:t>
            </a:r>
            <a:endParaRPr lang="ru-RU" sz="2400" b="0" strike="noStrike" spc="-1" dirty="0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на Едином портале государственных услуг, расписание формируется с учетом доступности вакцины в медицинских организациях на 14 дней;</a:t>
            </a:r>
            <a:endParaRPr lang="ru-RU" sz="2400" b="0" strike="noStrike" spc="-1" dirty="0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через регистратуру поликлиник;</a:t>
            </a:r>
            <a:endParaRPr lang="ru-RU" sz="2400" b="0" strike="noStrike" spc="-1" dirty="0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при обращении на линию «122».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1" name="Picture 1"/>
          <p:cNvPicPr/>
          <p:nvPr/>
        </p:nvPicPr>
        <p:blipFill>
          <a:blip r:embed="rId4"/>
          <a:srcRect l="14023" t="9821" r="15052" b="61645"/>
          <a:stretch/>
        </p:blipFill>
        <p:spPr>
          <a:xfrm>
            <a:off x="767520" y="3612270"/>
            <a:ext cx="10009800" cy="225288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543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2"/>
          <p:cNvPicPr/>
          <p:nvPr/>
        </p:nvPicPr>
        <p:blipFill>
          <a:blip r:embed="rId3"/>
          <a:stretch/>
        </p:blipFill>
        <p:spPr>
          <a:xfrm>
            <a:off x="767520" y="116064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227600" y="753840"/>
            <a:ext cx="9831600" cy="32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 u="sng" strike="noStrike" spc="-1" dirty="0">
                <a:solidFill>
                  <a:srgbClr val="FF0000"/>
                </a:solidFill>
                <a:uFillTx/>
                <a:latin typeface="Arial"/>
                <a:ea typeface="Arial"/>
              </a:rPr>
              <a:t>КАК  ЗАПИСАТЬСЯ  НА ВАКЦИНАЦИЮ </a:t>
            </a:r>
            <a:endParaRPr lang="ru-RU" sz="2400" b="0" strike="noStrike" spc="-1" dirty="0">
              <a:latin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4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заявка  в поликлинику от работодателя на вакцинацию сотрудников:</a:t>
            </a: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400" b="1" strike="noStrike" spc="-1" dirty="0">
              <a:solidFill>
                <a:srgbClr val="0070C0"/>
              </a:solidFill>
              <a:latin typeface="Arial"/>
              <a:ea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2400" b="1" spc="-1" dirty="0">
                <a:solidFill>
                  <a:srgbClr val="0070C0"/>
                </a:solidFill>
                <a:latin typeface="Arial"/>
                <a:ea typeface="Arial"/>
              </a:rPr>
              <a:t>ГП №1: 89637405341 - Богданова Алёна Владимировна;</a:t>
            </a:r>
          </a:p>
          <a:p>
            <a:pPr marL="216000" algn="just">
              <a:lnSpc>
                <a:spcPct val="100000"/>
              </a:lnSpc>
              <a:buClr>
                <a:srgbClr val="000000"/>
              </a:buClr>
            </a:pPr>
            <a:endParaRPr lang="ru-RU" sz="2400" b="1" strike="noStrike" spc="-1" dirty="0">
              <a:solidFill>
                <a:srgbClr val="0070C0"/>
              </a:solidFill>
              <a:latin typeface="Arial"/>
              <a:ea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2400" b="1" spc="-1" dirty="0">
                <a:solidFill>
                  <a:srgbClr val="0070C0"/>
                </a:solidFill>
                <a:latin typeface="Arial"/>
              </a:rPr>
              <a:t>ГП №2: 89114047582 – Ледова Надежда Геннадьевна;</a:t>
            </a: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2400" b="1" spc="-1" dirty="0">
              <a:solidFill>
                <a:srgbClr val="0070C0"/>
              </a:solidFill>
              <a:latin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2400" b="1" spc="-1" dirty="0">
                <a:solidFill>
                  <a:srgbClr val="0070C0"/>
                </a:solidFill>
                <a:latin typeface="Arial"/>
              </a:rPr>
              <a:t>ГП №3: 89095719993 – Астафьева Елена Станиславовна;</a:t>
            </a: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2400" b="1" spc="-1" dirty="0">
              <a:solidFill>
                <a:srgbClr val="0070C0"/>
              </a:solidFill>
              <a:latin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latin typeface="Arial"/>
              </a:rPr>
              <a:t>ГП №4: 525018 – Федулова Вероника Юрьевна;</a:t>
            </a: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2400" b="1" spc="-1" dirty="0">
              <a:solidFill>
                <a:srgbClr val="0070C0"/>
              </a:solidFill>
              <a:latin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latin typeface="Arial"/>
              </a:rPr>
              <a:t>ЧУЗ «Клиническая больница «РЖД-Медицина» г. Петрозаводск»: 89114224354 –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Arial"/>
              </a:rPr>
              <a:t>Скалыкина</a:t>
            </a:r>
            <a:r>
              <a:rPr lang="ru-RU" sz="2400" b="1" strike="noStrike" spc="-1" dirty="0">
                <a:solidFill>
                  <a:srgbClr val="0070C0"/>
                </a:solidFill>
                <a:latin typeface="Arial"/>
              </a:rPr>
              <a:t> Лариса Васильевна.</a:t>
            </a: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2400" b="1" spc="-1" dirty="0">
              <a:solidFill>
                <a:srgbClr val="0070C0"/>
              </a:solidFill>
              <a:latin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2400" b="1" strike="noStrike" spc="-1" dirty="0">
              <a:solidFill>
                <a:srgbClr val="0070C0"/>
              </a:solidFill>
              <a:latin typeface="Arial"/>
            </a:endParaRPr>
          </a:p>
          <a:p>
            <a:pPr marL="558900" indent="-3429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0593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2"/>
          <p:cNvPicPr/>
          <p:nvPr/>
        </p:nvPicPr>
        <p:blipFill>
          <a:blip r:embed="rId3"/>
          <a:stretch/>
        </p:blipFill>
        <p:spPr>
          <a:xfrm>
            <a:off x="831240" y="93744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266840" y="977400"/>
            <a:ext cx="98316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FF0000"/>
                </a:solidFill>
                <a:uFillTx/>
                <a:latin typeface="Arial"/>
                <a:ea typeface="Arial"/>
              </a:rPr>
              <a:t>ГДЕ ПРОЙТИ ВАКЦИНАЦИЮ </a:t>
            </a:r>
            <a:endParaRPr lang="ru-RU" sz="2400" b="0" strike="noStrike" spc="-1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Arial"/>
              </a:rPr>
              <a:t>в пункте вакцинации в поликлинике</a:t>
            </a:r>
            <a:endParaRPr lang="ru-RU" sz="2400" b="0" strike="noStrike" spc="-1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Arial"/>
              </a:rPr>
              <a:t>в мобильном пункте</a:t>
            </a:r>
            <a:endParaRPr lang="ru-RU" sz="2400" b="0" strike="noStrike" spc="-1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Arial"/>
              </a:rPr>
              <a:t>при  выписке из стационара</a:t>
            </a:r>
            <a:endParaRPr lang="ru-RU" sz="2400" b="0" strike="noStrike" spc="-1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Arial"/>
              </a:rPr>
              <a:t>по месту работы (выезд бригады)</a:t>
            </a:r>
            <a:endParaRPr lang="ru-RU" sz="2400" b="0" strike="noStrike" spc="-1">
              <a:latin typeface="Arial"/>
            </a:endParaRPr>
          </a:p>
          <a:p>
            <a:pPr marL="216000" indent="358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Arial"/>
              </a:rPr>
              <a:t>на дому (пожилые и маломобильные граждане)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47" name="Picture 8"/>
          <p:cNvPicPr/>
          <p:nvPr/>
        </p:nvPicPr>
        <p:blipFill>
          <a:blip r:embed="rId4"/>
          <a:srcRect t="13708" b="12847"/>
          <a:stretch/>
        </p:blipFill>
        <p:spPr>
          <a:xfrm>
            <a:off x="2290110" y="3335580"/>
            <a:ext cx="2208600" cy="2879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9" name="Picture 7"/>
          <p:cNvPicPr/>
          <p:nvPr/>
        </p:nvPicPr>
        <p:blipFill>
          <a:blip r:embed="rId5"/>
          <a:srcRect t="12905" b="13217"/>
          <a:stretch/>
        </p:blipFill>
        <p:spPr>
          <a:xfrm>
            <a:off x="7245510" y="3324600"/>
            <a:ext cx="2212560" cy="29016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516885" y="1360767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976965" y="875520"/>
            <a:ext cx="93178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                               Пункты вакцинации в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Arial"/>
              </a:rPr>
              <a:t>г.Петрозаводск</a:t>
            </a:r>
            <a:endParaRPr lang="ru-RU" sz="1800" b="1" strike="noStrike" spc="-1" dirty="0">
              <a:solidFill>
                <a:srgbClr val="0070C0"/>
              </a:solidFill>
              <a:latin typeface="Arial"/>
              <a:ea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uFillTx/>
                <a:latin typeface="Arial"/>
                <a:ea typeface="Arial"/>
              </a:rPr>
              <a:t>стационарные пункты вакцинации        </a:t>
            </a:r>
          </a:p>
          <a:p>
            <a:pPr algn="just">
              <a:lnSpc>
                <a:spcPct val="100000"/>
              </a:lnSpc>
            </a:pPr>
            <a:endParaRPr lang="ru-RU" b="1" spc="-1" dirty="0">
              <a:solidFill>
                <a:srgbClr val="0070C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b="1" spc="-1" dirty="0">
              <a:latin typeface="Arial"/>
            </a:endParaRPr>
          </a:p>
        </p:txBody>
      </p:sp>
      <p:pic>
        <p:nvPicPr>
          <p:cNvPr id="154" name="Picture 2"/>
          <p:cNvPicPr/>
          <p:nvPr/>
        </p:nvPicPr>
        <p:blipFill>
          <a:blip r:embed="rId3"/>
          <a:stretch/>
        </p:blipFill>
        <p:spPr>
          <a:xfrm>
            <a:off x="6717649" y="1397705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1270800" y="5629320"/>
            <a:ext cx="86972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438B35-9BDF-4D89-B315-D22D2B6DA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951" y="2023225"/>
            <a:ext cx="4968671" cy="3072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24F3B0-806F-4D33-A9C3-FA7873DED312}"/>
              </a:ext>
            </a:extLst>
          </p:cNvPr>
          <p:cNvSpPr txBox="1"/>
          <p:nvPr/>
        </p:nvSpPr>
        <p:spPr>
          <a:xfrm>
            <a:off x="7086728" y="1173204"/>
            <a:ext cx="5762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мобильные пункты вакцинации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003F0-F88C-4896-9E74-9D98CE3F6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4" y="2090487"/>
            <a:ext cx="4543095" cy="3005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-720" y="-9360"/>
            <a:ext cx="11521800" cy="76320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1002960" y="93636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552448" y="875520"/>
            <a:ext cx="931788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Пункты вакцинации в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Arial"/>
              </a:rPr>
              <a:t>г.Петрозаводск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latin typeface="Arial"/>
              </a:rPr>
              <a:t>Городская поликлиника № 1. Телефон по вопросам вакцинации +7 (905) 299-99-32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Стационарные пункты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пр. Лесной, д.40, </a:t>
            </a:r>
            <a:r>
              <a:rPr lang="ru-RU" sz="1800" b="0" strike="noStrike" spc="-1" dirty="0" err="1">
                <a:latin typeface="Arial"/>
              </a:rPr>
              <a:t>каб</a:t>
            </a:r>
            <a:r>
              <a:rPr lang="ru-RU" sz="1800" b="0" strike="noStrike" spc="-1" dirty="0">
                <a:latin typeface="Arial"/>
              </a:rPr>
              <a:t>. 220, часы работы – 08.30-17.00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ул. Свердлова, д.20, каб.113, часы работы – 10.00-18.00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u="sng" strike="noStrike" spc="-1" dirty="0">
                <a:latin typeface="Arial"/>
              </a:rPr>
              <a:t>Мобильные пункты вакцинации: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Городская детская поликлиника №1, ул. Кирова, д. 21, часы работы – 15.30 – 18.00, будние дни, запись по телефону: 89212227141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800" b="0" strike="noStrike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0" strike="noStrike" spc="-1" dirty="0">
                <a:latin typeface="Arial"/>
              </a:rPr>
              <a:t>ТРК «Лотос Плаза», Лесной, д.47-а, часы работы 13.00-19.00. </a:t>
            </a:r>
          </a:p>
        </p:txBody>
      </p:sp>
      <p:pic>
        <p:nvPicPr>
          <p:cNvPr id="153" name="Picture 2"/>
          <p:cNvPicPr/>
          <p:nvPr/>
        </p:nvPicPr>
        <p:blipFill>
          <a:blip r:embed="rId4"/>
          <a:stretch/>
        </p:blipFill>
        <p:spPr>
          <a:xfrm>
            <a:off x="9312608" y="4869175"/>
            <a:ext cx="2207880" cy="147096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1270800" y="5629320"/>
            <a:ext cx="86972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86320" y="96840"/>
            <a:ext cx="2857320" cy="48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Министерство здравоохранения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"/>
                <a:ea typeface="Arial"/>
              </a:rPr>
              <a:t>Республики Карелия </a:t>
            </a:r>
            <a:endParaRPr lang="ru-RU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10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3895</TotalTime>
  <Words>1348</Words>
  <Application>Microsoft Office PowerPoint</Application>
  <PresentationFormat>Произвольный</PresentationFormat>
  <Paragraphs>216</Paragraphs>
  <Slides>23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udanest89065</dc:creator>
  <dc:description/>
  <cp:lastModifiedBy>Татьяна Назарова</cp:lastModifiedBy>
  <cp:revision>458</cp:revision>
  <cp:lastPrinted>2021-03-17T07:15:36Z</cp:lastPrinted>
  <dcterms:modified xsi:type="dcterms:W3CDTF">2021-11-15T05:41:02Z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